
<file path=[Content_Types].xml><?xml version="1.0" encoding="utf-8"?>
<Types xmlns="http://schemas.openxmlformats.org/package/2006/content-types">
  <Default Extension="png" ContentType="image/png"/>
  <Default Extension="jpeg" ContentType="image/jpeg"/>
  <Default Extension="emf" ContentType="image/x-emf"/>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charts/chart1.xml" ContentType="application/vnd.openxmlformats-officedocument.drawingml.chart+xml"/>
  <Override PartName="/ppt/charts/chart2.xml" ContentType="application/vnd.openxmlformats-officedocument.drawingml.chart+xml"/>
  <Override PartName="/ppt/charts/chart3.xml" ContentType="application/vnd.openxmlformats-officedocument.drawingml.chart+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ppt/charts/colors1.xml" ContentType="application/vnd.ms-office.chartcolorstyle+xml"/>
  <Override PartName="/ppt/charts/style1.xml" ContentType="application/vnd.ms-office.chartstyle+xml"/>
  <Override PartName="/ppt/charts/colors2.xml" ContentType="application/vnd.ms-office.chartcolorstyle+xml"/>
  <Override PartName="/ppt/charts/style2.xml" ContentType="application/vnd.ms-office.chartstyl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4"/>
  </p:sldMasterIdLst>
  <p:notesMasterIdLst>
    <p:notesMasterId r:id="rId52"/>
  </p:notesMasterIdLst>
  <p:sldIdLst>
    <p:sldId id="256" r:id="rId5"/>
    <p:sldId id="323" r:id="rId6"/>
    <p:sldId id="346" r:id="rId7"/>
    <p:sldId id="324" r:id="rId8"/>
    <p:sldId id="295" r:id="rId9"/>
    <p:sldId id="314" r:id="rId10"/>
    <p:sldId id="322" r:id="rId11"/>
    <p:sldId id="373" r:id="rId12"/>
    <p:sldId id="325" r:id="rId13"/>
    <p:sldId id="374" r:id="rId14"/>
    <p:sldId id="360" r:id="rId15"/>
    <p:sldId id="354" r:id="rId16"/>
    <p:sldId id="342" r:id="rId17"/>
    <p:sldId id="339" r:id="rId18"/>
    <p:sldId id="375" r:id="rId19"/>
    <p:sldId id="355" r:id="rId20"/>
    <p:sldId id="340" r:id="rId21"/>
    <p:sldId id="343" r:id="rId22"/>
    <p:sldId id="341" r:id="rId23"/>
    <p:sldId id="356" r:id="rId24"/>
    <p:sldId id="344" r:id="rId25"/>
    <p:sldId id="345" r:id="rId26"/>
    <p:sldId id="357" r:id="rId27"/>
    <p:sldId id="338" r:id="rId28"/>
    <p:sldId id="376" r:id="rId29"/>
    <p:sldId id="358" r:id="rId30"/>
    <p:sldId id="337" r:id="rId31"/>
    <p:sldId id="353" r:id="rId32"/>
    <p:sldId id="377" r:id="rId33"/>
    <p:sldId id="333" r:id="rId34"/>
    <p:sldId id="334" r:id="rId35"/>
    <p:sldId id="335" r:id="rId36"/>
    <p:sldId id="359" r:id="rId37"/>
    <p:sldId id="336" r:id="rId38"/>
    <p:sldId id="365" r:id="rId39"/>
    <p:sldId id="366" r:id="rId40"/>
    <p:sldId id="367" r:id="rId41"/>
    <p:sldId id="368" r:id="rId42"/>
    <p:sldId id="369" r:id="rId43"/>
    <p:sldId id="370" r:id="rId44"/>
    <p:sldId id="372" r:id="rId45"/>
    <p:sldId id="371" r:id="rId46"/>
    <p:sldId id="315" r:id="rId47"/>
    <p:sldId id="378" r:id="rId48"/>
    <p:sldId id="319" r:id="rId49"/>
    <p:sldId id="320" r:id="rId50"/>
    <p:sldId id="321" r:id="rId51"/>
  </p:sldIdLst>
  <p:sldSz cx="9144000" cy="6858000" type="screen4x3"/>
  <p:notesSz cx="6808788" cy="9940925"/>
  <p:defaultTextStyle>
    <a:defPPr>
      <a:defRPr lang="fi-FI"/>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66FF"/>
    <a:srgbClr val="DD6A01"/>
    <a:srgbClr val="DE84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987" autoAdjust="0"/>
    <p:restoredTop sz="94660"/>
  </p:normalViewPr>
  <p:slideViewPr>
    <p:cSldViewPr>
      <p:cViewPr>
        <p:scale>
          <a:sx n="121" d="100"/>
          <a:sy n="121" d="100"/>
        </p:scale>
        <p:origin x="-1344" y="-36"/>
      </p:cViewPr>
      <p:guideLst>
        <p:guide orient="horz" pos="2160"/>
        <p:guide pos="2880"/>
      </p:guideLst>
    </p:cSldViewPr>
  </p:slideViewPr>
  <p:notesTextViewPr>
    <p:cViewPr>
      <p:scale>
        <a:sx n="1" d="1"/>
        <a:sy n="1" d="1"/>
      </p:scale>
      <p:origin x="0" y="0"/>
    </p:cViewPr>
  </p:notesTextViewPr>
  <p:sorterViewPr>
    <p:cViewPr>
      <p:scale>
        <a:sx n="82" d="100"/>
        <a:sy n="82" d="100"/>
      </p:scale>
      <p:origin x="0" y="-5028"/>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slide" Target="slides/slide35.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slide" Target="slides/slide38.xml"/><Relationship Id="rId47" Type="http://schemas.openxmlformats.org/officeDocument/2006/relationships/slide" Target="slides/slide43.xml"/><Relationship Id="rId50" Type="http://schemas.openxmlformats.org/officeDocument/2006/relationships/slide" Target="slides/slide46.xml"/><Relationship Id="rId55" Type="http://schemas.openxmlformats.org/officeDocument/2006/relationships/theme" Target="theme/theme1.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slide" Target="slides/slide42.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41" Type="http://schemas.openxmlformats.org/officeDocument/2006/relationships/slide" Target="slides/slide37.xml"/><Relationship Id="rId54" Type="http://schemas.openxmlformats.org/officeDocument/2006/relationships/viewProps" Target="viewProp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slide" Target="slides/slide36.xml"/><Relationship Id="rId45" Type="http://schemas.openxmlformats.org/officeDocument/2006/relationships/slide" Target="slides/slide41.xml"/><Relationship Id="rId53" Type="http://schemas.openxmlformats.org/officeDocument/2006/relationships/presProps" Target="presProp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openxmlformats.org/officeDocument/2006/relationships/slide" Target="slides/slide45.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4" Type="http://schemas.openxmlformats.org/officeDocument/2006/relationships/slide" Target="slides/slide40.xml"/><Relationship Id="rId52" Type="http://schemas.openxmlformats.org/officeDocument/2006/relationships/notesMaster" Target="notesMasters/notesMaster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slide" Target="slides/slide39.xml"/><Relationship Id="rId48" Type="http://schemas.openxmlformats.org/officeDocument/2006/relationships/slide" Target="slides/slide44.xml"/><Relationship Id="rId56" Type="http://schemas.openxmlformats.org/officeDocument/2006/relationships/tableStyles" Target="tableStyles.xml"/><Relationship Id="rId8" Type="http://schemas.openxmlformats.org/officeDocument/2006/relationships/slide" Target="slides/slide4.xml"/><Relationship Id="rId51" Type="http://schemas.openxmlformats.org/officeDocument/2006/relationships/slide" Target="slides/slide47.xml"/><Relationship Id="rId3" Type="http://schemas.openxmlformats.org/officeDocument/2006/relationships/customXml" Target="../customXml/item3.xml"/></Relationships>
</file>

<file path=ppt/charts/_rels/chart1.xml.rels><?xml version="1.0" encoding="UTF-8" standalone="yes"?>
<Relationships xmlns="http://schemas.openxmlformats.org/package/2006/relationships"><Relationship Id="rId3" Type="http://schemas.microsoft.com/office/2011/relationships/chartStyle" Target="style1.xml"/><Relationship Id="rId2" Type="http://schemas.microsoft.com/office/2011/relationships/chartColorStyle" Target="colors1.xml"/><Relationship Id="rId1" Type="http://schemas.openxmlformats.org/officeDocument/2006/relationships/oleObject" Target="file:///C:\Users\JarkkoKuusinen\Documents\Projektit%20JK\VM%20Ty&#246;2.0\Data\Tyo2.0_formated_08-10-2017_rap.valm..xls" TargetMode="External"/></Relationships>
</file>

<file path=ppt/charts/_rels/chart2.xml.rels><?xml version="1.0" encoding="UTF-8" standalone="yes"?>
<Relationships xmlns="http://schemas.openxmlformats.org/package/2006/relationships"><Relationship Id="rId1" Type="http://schemas.openxmlformats.org/officeDocument/2006/relationships/oleObject" Target="file:///C:\Users\JarkkoKuusinen\Documents\Projektit%20JK\VM%20Ty&#246;2.0\Data\Tyo2.0_formated_08-10-2017_rap.valm..xls" TargetMode="External"/></Relationships>
</file>

<file path=ppt/charts/_rels/chart3.xml.rels><?xml version="1.0" encoding="UTF-8" standalone="yes"?>
<Relationships xmlns="http://schemas.openxmlformats.org/package/2006/relationships"><Relationship Id="rId3" Type="http://schemas.microsoft.com/office/2011/relationships/chartStyle" Target="style2.xml"/><Relationship Id="rId2" Type="http://schemas.microsoft.com/office/2011/relationships/chartColorStyle" Target="colors2.xml"/><Relationship Id="rId1" Type="http://schemas.openxmlformats.org/officeDocument/2006/relationships/oleObject" Target="file:///C:\Users\JarkkoKuusinen\Documents\Projektit%20JK\VM%20Ty&#246;2.0\2.0%20Rap.%20valm\tyo2.0%20pallokalvo%20keke.xlsx" TargetMode="External"/></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fi-FI"/>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spPr>
            <a:solidFill>
              <a:schemeClr val="accent1">
                <a:lumMod val="75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chemeClr val="tx1"/>
                    </a:solidFill>
                    <a:latin typeface="+mn-lt"/>
                    <a:ea typeface="+mn-ea"/>
                    <a:cs typeface="+mn-cs"/>
                  </a:defRPr>
                </a:pPr>
                <a:endParaRPr lang="fi-FI"/>
              </a:p>
            </c:txPr>
            <c:showLegendKey val="0"/>
            <c:showVal val="1"/>
            <c:showCatName val="0"/>
            <c:showSerName val="0"/>
            <c:showPercent val="0"/>
            <c:showBubbleSize val="0"/>
            <c:showLeaderLines val="0"/>
            <c:extLst xmlns:c16r2="http://schemas.microsoft.com/office/drawing/2015/06/char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'2.3 graafi'!$A$1:$A$11</c:f>
              <c:strCache>
                <c:ptCount val="11"/>
                <c:pt idx="0">
                  <c:v>Muutosjäykkyys</c:v>
                </c:pt>
                <c:pt idx="1">
                  <c:v>Kiire, ajan puute, resurssit</c:v>
                </c:pt>
                <c:pt idx="2">
                  <c:v>Johtaminen</c:v>
                </c:pt>
                <c:pt idx="3">
                  <c:v>Hierarkisuus, byrokratia</c:v>
                </c:pt>
                <c:pt idx="4">
                  <c:v>Kulttuuri</c:v>
                </c:pt>
                <c:pt idx="5">
                  <c:v>Määräykset, säännöt</c:v>
                </c:pt>
                <c:pt idx="6">
                  <c:v>Rakenteet, organisoit.</c:v>
                </c:pt>
                <c:pt idx="7">
                  <c:v>Osaaminen</c:v>
                </c:pt>
                <c:pt idx="8">
                  <c:v>Yhteistyön puutteet</c:v>
                </c:pt>
                <c:pt idx="9">
                  <c:v>ICT</c:v>
                </c:pt>
                <c:pt idx="10">
                  <c:v>Epäonnistumisen pelko</c:v>
                </c:pt>
              </c:strCache>
            </c:strRef>
          </c:cat>
          <c:val>
            <c:numRef>
              <c:f>'2.3 graafi'!$B$1:$B$11</c:f>
              <c:numCache>
                <c:formatCode>0%</c:formatCode>
                <c:ptCount val="11"/>
                <c:pt idx="0">
                  <c:v>0.34</c:v>
                </c:pt>
                <c:pt idx="1">
                  <c:v>0.24</c:v>
                </c:pt>
                <c:pt idx="2">
                  <c:v>0.2</c:v>
                </c:pt>
                <c:pt idx="3">
                  <c:v>0.17</c:v>
                </c:pt>
                <c:pt idx="4">
                  <c:v>0.13</c:v>
                </c:pt>
                <c:pt idx="5">
                  <c:v>0.12</c:v>
                </c:pt>
                <c:pt idx="6">
                  <c:v>0.09</c:v>
                </c:pt>
                <c:pt idx="7">
                  <c:v>0.09</c:v>
                </c:pt>
                <c:pt idx="8">
                  <c:v>0.08</c:v>
                </c:pt>
                <c:pt idx="9">
                  <c:v>7.0000000000000007E-2</c:v>
                </c:pt>
                <c:pt idx="10">
                  <c:v>0.03</c:v>
                </c:pt>
              </c:numCache>
            </c:numRef>
          </c:val>
          <c:extLst xmlns:c16r2="http://schemas.microsoft.com/office/drawing/2015/06/chart">
            <c:ext xmlns:c16="http://schemas.microsoft.com/office/drawing/2014/chart" uri="{C3380CC4-5D6E-409C-BE32-E72D297353CC}">
              <c16:uniqueId val="{00000000-5BA7-42CB-BCE2-6888CCF46B33}"/>
            </c:ext>
          </c:extLst>
        </c:ser>
        <c:dLbls>
          <c:showLegendKey val="0"/>
          <c:showVal val="0"/>
          <c:showCatName val="0"/>
          <c:showSerName val="0"/>
          <c:showPercent val="0"/>
          <c:showBubbleSize val="0"/>
        </c:dLbls>
        <c:gapWidth val="219"/>
        <c:overlap val="-27"/>
        <c:axId val="79860864"/>
        <c:axId val="79862400"/>
      </c:barChart>
      <c:catAx>
        <c:axId val="7986086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200" b="0" i="0" u="none" strike="noStrike" kern="1200" baseline="0">
                <a:solidFill>
                  <a:schemeClr val="tx1">
                    <a:lumMod val="65000"/>
                    <a:lumOff val="35000"/>
                  </a:schemeClr>
                </a:solidFill>
                <a:latin typeface="+mn-lt"/>
                <a:ea typeface="+mn-ea"/>
                <a:cs typeface="+mn-cs"/>
              </a:defRPr>
            </a:pPr>
            <a:endParaRPr lang="fi-FI"/>
          </a:p>
        </c:txPr>
        <c:crossAx val="79862400"/>
        <c:crosses val="autoZero"/>
        <c:auto val="1"/>
        <c:lblAlgn val="ctr"/>
        <c:lblOffset val="100"/>
        <c:noMultiLvlLbl val="0"/>
      </c:catAx>
      <c:valAx>
        <c:axId val="79862400"/>
        <c:scaling>
          <c:orientation val="minMax"/>
          <c:max val="0.35000000000000003"/>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00" b="0" i="0" u="none" strike="noStrike" kern="1200" baseline="0">
                <a:solidFill>
                  <a:schemeClr val="tx1">
                    <a:lumMod val="65000"/>
                    <a:lumOff val="35000"/>
                  </a:schemeClr>
                </a:solidFill>
                <a:latin typeface="+mn-lt"/>
                <a:ea typeface="+mn-ea"/>
                <a:cs typeface="+mn-cs"/>
              </a:defRPr>
            </a:pPr>
            <a:endParaRPr lang="fi-FI"/>
          </a:p>
        </c:txPr>
        <c:crossAx val="79860864"/>
        <c:crosses val="autoZero"/>
        <c:crossBetween val="between"/>
      </c:valAx>
      <c:spPr>
        <a:noFill/>
        <a:ln>
          <a:noFill/>
        </a:ln>
        <a:effectLst/>
      </c:spPr>
    </c:plotArea>
    <c:plotVisOnly val="1"/>
    <c:dispBlanksAs val="gap"/>
    <c:showDLblsOverMax val="0"/>
  </c:chart>
  <c:spPr>
    <a:noFill/>
    <a:ln>
      <a:noFill/>
    </a:ln>
    <a:effectLst/>
  </c:spPr>
  <c:txPr>
    <a:bodyPr/>
    <a:lstStyle/>
    <a:p>
      <a:pPr>
        <a:defRPr/>
      </a:pPr>
      <a:endParaRPr lang="fi-FI"/>
    </a:p>
  </c:txPr>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lang val="fi-FI"/>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barChart>
        <c:barDir val="bar"/>
        <c:grouping val="stacked"/>
        <c:varyColors val="0"/>
        <c:ser>
          <c:idx val="0"/>
          <c:order val="0"/>
          <c:tx>
            <c:strRef>
              <c:f>'3.1'!$B$10</c:f>
              <c:strCache>
                <c:ptCount val="1"/>
                <c:pt idx="0">
                  <c:v>Mitataan jo</c:v>
                </c:pt>
              </c:strCache>
            </c:strRef>
          </c:tx>
          <c:spPr>
            <a:solidFill>
              <a:srgbClr val="00B050"/>
            </a:solidFill>
            <a:ln>
              <a:noFill/>
            </a:ln>
            <a:effectLst/>
          </c:spPr>
          <c:invertIfNegative val="0"/>
          <c:dLbls>
            <c:dLbl>
              <c:idx val="0"/>
              <c:layout>
                <c:manualLayout>
                  <c:x val="5.2729863371282229E-2"/>
                  <c:y val="0"/>
                </c:manualLayout>
              </c:layout>
              <c:showLegendKey val="0"/>
              <c:showVal val="1"/>
              <c:showCatName val="0"/>
              <c:showSerName val="0"/>
              <c:showPercent val="0"/>
              <c:showBubbleSize val="0"/>
              <c:extLst xmlns:c16r2="http://schemas.microsoft.com/office/drawing/2015/06/chart">
                <c:ext xmlns:c15="http://schemas.microsoft.com/office/drawing/2012/chart" uri="{CE6537A1-D6FC-4f65-9D91-7224C49458BB}"/>
                <c:ext xmlns:c16="http://schemas.microsoft.com/office/drawing/2014/chart" uri="{C3380CC4-5D6E-409C-BE32-E72D297353CC}">
                  <c16:uniqueId val="{00000004-E5B6-4360-A552-DF624C8FE16B}"/>
                </c:ext>
              </c:extLst>
            </c:dLbl>
            <c:dLbl>
              <c:idx val="1"/>
              <c:layout>
                <c:manualLayout>
                  <c:x val="3.1017566688989546E-2"/>
                  <c:y val="-1.1397539358868504E-16"/>
                </c:manualLayout>
              </c:layout>
              <c:spPr>
                <a:noFill/>
                <a:ln>
                  <a:noFill/>
                </a:ln>
                <a:effectLst/>
              </c:spPr>
              <c:txPr>
                <a:bodyPr rot="0" spcFirstLastPara="1" vertOverflow="ellipsis" vert="horz" wrap="square" lIns="38100" tIns="19050" rIns="38100" bIns="19050" anchor="ctr" anchorCtr="0">
                  <a:noAutofit/>
                </a:bodyPr>
                <a:lstStyle/>
                <a:p>
                  <a:pPr algn="r">
                    <a:defRPr sz="1050" b="1" i="0" u="none" strike="noStrike" kern="1200" baseline="0">
                      <a:solidFill>
                        <a:schemeClr val="bg1"/>
                      </a:solidFill>
                      <a:latin typeface="+mn-lt"/>
                      <a:ea typeface="+mn-ea"/>
                      <a:cs typeface="+mn-cs"/>
                    </a:defRPr>
                  </a:pPr>
                  <a:endParaRPr lang="fi-FI"/>
                </a:p>
              </c:txPr>
              <c:showLegendKey val="0"/>
              <c:showVal val="1"/>
              <c:showCatName val="0"/>
              <c:showSerName val="0"/>
              <c:showPercent val="0"/>
              <c:showBubbleSize val="0"/>
              <c:extLst xmlns:c16r2="http://schemas.microsoft.com/office/drawing/2015/06/chart">
                <c:ext xmlns:c15="http://schemas.microsoft.com/office/drawing/2012/chart" uri="{CE6537A1-D6FC-4f65-9D91-7224C49458BB}">
                  <c15:layout>
                    <c:manualLayout>
                      <c:w val="9.8403230320819352E-2"/>
                      <c:h val="4.1016195788654383E-2"/>
                    </c:manualLayout>
                  </c15:layout>
                </c:ext>
                <c:ext xmlns:c16="http://schemas.microsoft.com/office/drawing/2014/chart" uri="{C3380CC4-5D6E-409C-BE32-E72D297353CC}">
                  <c16:uniqueId val="{00000003-E5B6-4360-A552-DF624C8FE16B}"/>
                </c:ext>
              </c:extLst>
            </c:dLbl>
            <c:dLbl>
              <c:idx val="2"/>
              <c:layout>
                <c:manualLayout>
                  <c:x val="5.4280741705731703E-2"/>
                  <c:y val="-3.108455733877085E-3"/>
                </c:manualLayout>
              </c:layout>
              <c:spPr>
                <a:noFill/>
                <a:ln>
                  <a:noFill/>
                </a:ln>
                <a:effectLst/>
              </c:spPr>
              <c:txPr>
                <a:bodyPr rot="0" spcFirstLastPara="1" vertOverflow="ellipsis" vert="horz" wrap="square" lIns="38100" tIns="19050" rIns="38100" bIns="19050" anchor="ctr" anchorCtr="0">
                  <a:noAutofit/>
                </a:bodyPr>
                <a:lstStyle/>
                <a:p>
                  <a:pPr algn="r">
                    <a:defRPr sz="1050" b="1" i="0" u="none" strike="noStrike" kern="1200" baseline="0">
                      <a:solidFill>
                        <a:schemeClr val="bg1"/>
                      </a:solidFill>
                      <a:latin typeface="+mn-lt"/>
                      <a:ea typeface="+mn-ea"/>
                      <a:cs typeface="+mn-cs"/>
                    </a:defRPr>
                  </a:pPr>
                  <a:endParaRPr lang="fi-FI"/>
                </a:p>
              </c:txPr>
              <c:showLegendKey val="0"/>
              <c:showVal val="1"/>
              <c:showCatName val="0"/>
              <c:showSerName val="0"/>
              <c:showPercent val="0"/>
              <c:showBubbleSize val="0"/>
              <c:extLst xmlns:c16r2="http://schemas.microsoft.com/office/drawing/2015/06/chart">
                <c:ext xmlns:c15="http://schemas.microsoft.com/office/drawing/2012/chart" uri="{CE6537A1-D6FC-4f65-9D91-7224C49458BB}">
                  <c15:layout>
                    <c:manualLayout>
                      <c:w val="5.3427758621784491E-2"/>
                      <c:h val="4.1016195788654383E-2"/>
                    </c:manualLayout>
                  </c15:layout>
                </c:ext>
                <c:ext xmlns:c16="http://schemas.microsoft.com/office/drawing/2014/chart" uri="{C3380CC4-5D6E-409C-BE32-E72D297353CC}">
                  <c16:uniqueId val="{00000002-E5B6-4360-A552-DF624C8FE16B}"/>
                </c:ext>
              </c:extLst>
            </c:dLbl>
            <c:dLbl>
              <c:idx val="3"/>
              <c:layout>
                <c:manualLayout>
                  <c:x val="5.8933376709080082E-2"/>
                  <c:y val="-3.1084557338770281E-3"/>
                </c:manualLayout>
              </c:layout>
              <c:spPr>
                <a:noFill/>
                <a:ln>
                  <a:noFill/>
                </a:ln>
                <a:effectLst/>
              </c:spPr>
              <c:txPr>
                <a:bodyPr rot="0" spcFirstLastPara="1" vertOverflow="ellipsis" vert="horz" wrap="square" lIns="38100" tIns="19050" rIns="38100" bIns="19050" anchor="ctr" anchorCtr="0">
                  <a:noAutofit/>
                </a:bodyPr>
                <a:lstStyle/>
                <a:p>
                  <a:pPr algn="r">
                    <a:defRPr sz="1050" b="1" i="0" u="none" strike="noStrike" kern="1200" baseline="0">
                      <a:solidFill>
                        <a:schemeClr val="bg1"/>
                      </a:solidFill>
                      <a:latin typeface="+mn-lt"/>
                      <a:ea typeface="+mn-ea"/>
                      <a:cs typeface="+mn-cs"/>
                    </a:defRPr>
                  </a:pPr>
                  <a:endParaRPr lang="fi-FI"/>
                </a:p>
              </c:txPr>
              <c:showLegendKey val="0"/>
              <c:showVal val="1"/>
              <c:showCatName val="0"/>
              <c:showSerName val="0"/>
              <c:showPercent val="0"/>
              <c:showBubbleSize val="0"/>
              <c:extLst xmlns:c16r2="http://schemas.microsoft.com/office/drawing/2015/06/chart">
                <c:ext xmlns:c15="http://schemas.microsoft.com/office/drawing/2012/chart" uri="{CE6537A1-D6FC-4f65-9D91-7224C49458BB}">
                  <c15:layout>
                    <c:manualLayout>
                      <c:w val="5.3427758621784491E-2"/>
                      <c:h val="4.1016195788654383E-2"/>
                    </c:manualLayout>
                  </c15:layout>
                </c:ext>
                <c:ext xmlns:c16="http://schemas.microsoft.com/office/drawing/2014/chart" uri="{C3380CC4-5D6E-409C-BE32-E72D297353CC}">
                  <c16:uniqueId val="{00000001-E5B6-4360-A552-DF624C8FE16B}"/>
                </c:ext>
              </c:extLst>
            </c:dLbl>
            <c:dLbl>
              <c:idx val="4"/>
              <c:layout>
                <c:manualLayout>
                  <c:x val="0.17680013012724052"/>
                  <c:y val="0"/>
                </c:manualLayout>
              </c:layout>
              <c:showLegendKey val="0"/>
              <c:showVal val="1"/>
              <c:showCatName val="0"/>
              <c:showSerName val="0"/>
              <c:showPercent val="0"/>
              <c:showBubbleSize val="0"/>
              <c:extLst xmlns:c16r2="http://schemas.microsoft.com/office/drawing/2015/06/chart">
                <c:ext xmlns:c15="http://schemas.microsoft.com/office/drawing/2012/chart" uri="{CE6537A1-D6FC-4f65-9D91-7224C49458BB}"/>
                <c:ext xmlns:c16="http://schemas.microsoft.com/office/drawing/2014/chart" uri="{C3380CC4-5D6E-409C-BE32-E72D297353CC}">
                  <c16:uniqueId val="{00000000-E5B6-4360-A552-DF624C8FE16B}"/>
                </c:ext>
              </c:extLst>
            </c:dLbl>
            <c:spPr>
              <a:noFill/>
              <a:ln>
                <a:noFill/>
              </a:ln>
              <a:effectLst/>
            </c:spPr>
            <c:txPr>
              <a:bodyPr rot="0" spcFirstLastPara="1" vertOverflow="ellipsis" vert="horz" wrap="square" lIns="38100" tIns="19050" rIns="38100" bIns="19050" anchor="ctr" anchorCtr="0">
                <a:spAutoFit/>
              </a:bodyPr>
              <a:lstStyle/>
              <a:p>
                <a:pPr algn="r">
                  <a:defRPr sz="1050" b="1" i="0" u="none" strike="noStrike" kern="1200" baseline="0">
                    <a:solidFill>
                      <a:schemeClr val="bg1"/>
                    </a:solidFill>
                    <a:latin typeface="+mn-lt"/>
                    <a:ea typeface="+mn-ea"/>
                    <a:cs typeface="+mn-cs"/>
                  </a:defRPr>
                </a:pPr>
                <a:endParaRPr lang="fi-FI"/>
              </a:p>
            </c:txPr>
            <c:showLegendKey val="0"/>
            <c:showVal val="1"/>
            <c:showCatName val="0"/>
            <c:showSerName val="0"/>
            <c:showPercent val="0"/>
            <c:showBubbleSize val="0"/>
            <c:showLeaderLines val="0"/>
            <c:extLst xmlns:c16r2="http://schemas.microsoft.com/office/drawing/2015/06/chart">
              <c:ext xmlns:c15="http://schemas.microsoft.com/office/drawing/2012/chart" uri="{CE6537A1-D6FC-4f65-9D91-7224C49458BB}">
                <c15:showLeaderLines val="0"/>
              </c:ext>
            </c:extLst>
          </c:dLbls>
          <c:cat>
            <c:strRef>
              <c:f>'3.1'!$A$11:$A$15</c:f>
              <c:strCache>
                <c:ptCount val="5"/>
                <c:pt idx="0">
                  <c:v>Oppiminen</c:v>
                </c:pt>
                <c:pt idx="1">
                  <c:v>Toimintakulttuuri</c:v>
                </c:pt>
                <c:pt idx="2">
                  <c:v>Työtavat</c:v>
                </c:pt>
                <c:pt idx="3">
                  <c:v>Asiakaslisäarvo</c:v>
                </c:pt>
                <c:pt idx="4">
                  <c:v>Tuloksellisuus</c:v>
                </c:pt>
              </c:strCache>
            </c:strRef>
          </c:cat>
          <c:val>
            <c:numRef>
              <c:f>'3.1'!$B$11:$B$15</c:f>
              <c:numCache>
                <c:formatCode>General</c:formatCode>
                <c:ptCount val="5"/>
                <c:pt idx="0">
                  <c:v>264</c:v>
                </c:pt>
                <c:pt idx="1">
                  <c:v>264</c:v>
                </c:pt>
                <c:pt idx="2">
                  <c:v>283</c:v>
                </c:pt>
                <c:pt idx="3">
                  <c:v>294</c:v>
                </c:pt>
                <c:pt idx="4">
                  <c:v>716</c:v>
                </c:pt>
              </c:numCache>
            </c:numRef>
          </c:val>
          <c:extLst xmlns:c16r2="http://schemas.microsoft.com/office/drawing/2015/06/chart">
            <c:ext xmlns:c16="http://schemas.microsoft.com/office/drawing/2014/chart" uri="{C3380CC4-5D6E-409C-BE32-E72D297353CC}">
              <c16:uniqueId val="{00000000-F515-462A-82FD-63ABE99B3070}"/>
            </c:ext>
          </c:extLst>
        </c:ser>
        <c:ser>
          <c:idx val="1"/>
          <c:order val="1"/>
          <c:tx>
            <c:strRef>
              <c:f>'3.1'!$C$10</c:f>
              <c:strCache>
                <c:ptCount val="1"/>
                <c:pt idx="0">
                  <c:v>Tarvitaan lisäosaamista</c:v>
                </c:pt>
              </c:strCache>
            </c:strRef>
          </c:tx>
          <c:spPr>
            <a:solidFill>
              <a:srgbClr val="FFC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050" b="1" i="0" u="none" strike="noStrike" kern="1200" baseline="0">
                    <a:solidFill>
                      <a:schemeClr val="tx2"/>
                    </a:solidFill>
                    <a:latin typeface="+mn-lt"/>
                    <a:ea typeface="+mn-ea"/>
                    <a:cs typeface="+mn-cs"/>
                  </a:defRPr>
                </a:pPr>
                <a:endParaRPr lang="fi-FI"/>
              </a:p>
            </c:txPr>
            <c:showLegendKey val="0"/>
            <c:showVal val="1"/>
            <c:showCatName val="0"/>
            <c:showSerName val="0"/>
            <c:showPercent val="0"/>
            <c:showBubbleSize val="0"/>
            <c:showLeaderLines val="0"/>
            <c:extLst xmlns:c16r2="http://schemas.microsoft.com/office/drawing/2015/06/chart">
              <c:ext xmlns:c15="http://schemas.microsoft.com/office/drawing/2012/chart" uri="{CE6537A1-D6FC-4f65-9D91-7224C49458BB}">
                <c15:showLeaderLines val="0"/>
              </c:ext>
            </c:extLst>
          </c:dLbls>
          <c:cat>
            <c:strRef>
              <c:f>'3.1'!$A$11:$A$15</c:f>
              <c:strCache>
                <c:ptCount val="5"/>
                <c:pt idx="0">
                  <c:v>Oppiminen</c:v>
                </c:pt>
                <c:pt idx="1">
                  <c:v>Toimintakulttuuri</c:v>
                </c:pt>
                <c:pt idx="2">
                  <c:v>Työtavat</c:v>
                </c:pt>
                <c:pt idx="3">
                  <c:v>Asiakaslisäarvo</c:v>
                </c:pt>
                <c:pt idx="4">
                  <c:v>Tuloksellisuus</c:v>
                </c:pt>
              </c:strCache>
            </c:strRef>
          </c:cat>
          <c:val>
            <c:numRef>
              <c:f>'3.1'!$C$11:$C$15</c:f>
              <c:numCache>
                <c:formatCode>General</c:formatCode>
                <c:ptCount val="5"/>
                <c:pt idx="0">
                  <c:v>394</c:v>
                </c:pt>
                <c:pt idx="1">
                  <c:v>485</c:v>
                </c:pt>
                <c:pt idx="2">
                  <c:v>424</c:v>
                </c:pt>
                <c:pt idx="3">
                  <c:v>436</c:v>
                </c:pt>
                <c:pt idx="4">
                  <c:v>218</c:v>
                </c:pt>
              </c:numCache>
            </c:numRef>
          </c:val>
          <c:extLst xmlns:c16r2="http://schemas.microsoft.com/office/drawing/2015/06/chart">
            <c:ext xmlns:c16="http://schemas.microsoft.com/office/drawing/2014/chart" uri="{C3380CC4-5D6E-409C-BE32-E72D297353CC}">
              <c16:uniqueId val="{00000001-F515-462A-82FD-63ABE99B3070}"/>
            </c:ext>
          </c:extLst>
        </c:ser>
        <c:dLbls>
          <c:showLegendKey val="0"/>
          <c:showVal val="0"/>
          <c:showCatName val="0"/>
          <c:showSerName val="0"/>
          <c:showPercent val="0"/>
          <c:showBubbleSize val="0"/>
        </c:dLbls>
        <c:gapWidth val="150"/>
        <c:overlap val="100"/>
        <c:axId val="80173696"/>
        <c:axId val="80183680"/>
      </c:barChart>
      <c:catAx>
        <c:axId val="80173696"/>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600" b="0" i="0" u="none" strike="noStrike" kern="1200" baseline="0">
                <a:solidFill>
                  <a:schemeClr val="tx1">
                    <a:lumMod val="65000"/>
                    <a:lumOff val="35000"/>
                  </a:schemeClr>
                </a:solidFill>
                <a:latin typeface="+mn-lt"/>
                <a:ea typeface="+mn-ea"/>
                <a:cs typeface="+mn-cs"/>
              </a:defRPr>
            </a:pPr>
            <a:endParaRPr lang="fi-FI"/>
          </a:p>
        </c:txPr>
        <c:crossAx val="80183680"/>
        <c:crosses val="autoZero"/>
        <c:auto val="1"/>
        <c:lblAlgn val="ctr"/>
        <c:lblOffset val="100"/>
        <c:noMultiLvlLbl val="0"/>
      </c:catAx>
      <c:valAx>
        <c:axId val="80183680"/>
        <c:scaling>
          <c:orientation val="minMax"/>
        </c:scaling>
        <c:delete val="0"/>
        <c:axPos val="b"/>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00" b="0" i="0" u="none" strike="noStrike" kern="1200" baseline="0">
                <a:solidFill>
                  <a:schemeClr val="tx1">
                    <a:lumMod val="65000"/>
                    <a:lumOff val="35000"/>
                  </a:schemeClr>
                </a:solidFill>
                <a:latin typeface="+mn-lt"/>
                <a:ea typeface="+mn-ea"/>
                <a:cs typeface="+mn-cs"/>
              </a:defRPr>
            </a:pPr>
            <a:endParaRPr lang="fi-FI"/>
          </a:p>
        </c:txPr>
        <c:crossAx val="80173696"/>
        <c:crosses val="autoZero"/>
        <c:crossBetween val="between"/>
      </c:valAx>
      <c:spPr>
        <a:noFill/>
        <a:ln w="25400">
          <a:noFill/>
        </a:ln>
      </c:spPr>
    </c:plotArea>
    <c:legend>
      <c:legendPos val="b"/>
      <c:overlay val="0"/>
      <c:spPr>
        <a:noFill/>
        <a:ln>
          <a:noFill/>
        </a:ln>
        <a:effectLst/>
      </c:spPr>
      <c:txPr>
        <a:bodyPr rot="0" spcFirstLastPara="1" vertOverflow="ellipsis" vert="horz" wrap="square" anchor="ctr" anchorCtr="1"/>
        <a:lstStyle/>
        <a:p>
          <a:pPr>
            <a:defRPr sz="1400" b="0" i="0" u="none" strike="noStrike" kern="1200" baseline="0">
              <a:solidFill>
                <a:schemeClr val="tx1">
                  <a:lumMod val="65000"/>
                  <a:lumOff val="35000"/>
                </a:schemeClr>
              </a:solidFill>
              <a:latin typeface="+mn-lt"/>
              <a:ea typeface="+mn-ea"/>
              <a:cs typeface="+mn-cs"/>
            </a:defRPr>
          </a:pPr>
          <a:endParaRPr lang="fi-FI"/>
        </a:p>
      </c:txPr>
    </c:legend>
    <c:plotVisOnly val="1"/>
    <c:dispBlanksAs val="gap"/>
    <c:showDLblsOverMax val="0"/>
  </c:chart>
  <c:spPr>
    <a:solidFill>
      <a:schemeClr val="bg1"/>
    </a:solidFill>
    <a:ln w="9525" cap="flat" cmpd="sng" algn="ctr">
      <a:solidFill>
        <a:schemeClr val="tx1">
          <a:lumMod val="15000"/>
          <a:lumOff val="85000"/>
        </a:schemeClr>
      </a:solidFill>
      <a:round/>
    </a:ln>
    <a:effectLst/>
  </c:spPr>
  <c:txPr>
    <a:bodyPr/>
    <a:lstStyle/>
    <a:p>
      <a:pPr>
        <a:defRPr/>
      </a:pPr>
      <a:endParaRPr lang="fi-FI"/>
    </a:p>
  </c:txPr>
  <c:externalData r:id="rId1">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c:date1904 val="0"/>
  <c:lang val="fi-FI"/>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48709083449007723"/>
          <c:y val="3.259259259259259E-2"/>
          <c:w val="0.49035651658647805"/>
          <c:h val="0.90049413823272095"/>
        </c:manualLayout>
      </c:layout>
      <c:barChart>
        <c:barDir val="bar"/>
        <c:grouping val="clustered"/>
        <c:varyColors val="0"/>
        <c:ser>
          <c:idx val="0"/>
          <c:order val="0"/>
          <c:spPr>
            <a:solidFill>
              <a:schemeClr val="accent1">
                <a:lumMod val="75000"/>
              </a:schemeClr>
            </a:solidFill>
            <a:ln>
              <a:noFill/>
            </a:ln>
            <a:effectLst/>
          </c:spPr>
          <c:invertIfNegative val="0"/>
          <c:cat>
            <c:strRef>
              <c:f>Sheet2!$A$1:$A$13</c:f>
              <c:strCache>
                <c:ptCount val="13"/>
                <c:pt idx="0">
                  <c:v>Kehityskeskusteluita ei enää tarvita ollenkaan</c:v>
                </c:pt>
                <c:pt idx="1">
                  <c:v>Voimme seurata kehityskeskustelun edistymistä sähköisestä järjestelmästä</c:v>
                </c:pt>
                <c:pt idx="2">
                  <c:v>Voin valita, kenen kanssa käyn kehityskeskustelun</c:v>
                </c:pt>
                <c:pt idx="3">
                  <c:v>Kehityskeskustelu kerran vuodessa on edelleen riittävä</c:v>
                </c:pt>
                <c:pt idx="4">
                  <c:v>Kehityskeskustelut rakentuvat vaihtoehtoisista teemoista</c:v>
                </c:pt>
                <c:pt idx="5">
                  <c:v>Voin käydä kehityskeskustelun valitsemastani teemasta</c:v>
                </c:pt>
                <c:pt idx="6">
                  <c:v>Kehityskeskusteluja käydään myös ryhmäkeskusteluina</c:v>
                </c:pt>
                <c:pt idx="7">
                  <c:v>Kehityskeskustelun avulla ohjaan työtäni ja kehitystäni</c:v>
                </c:pt>
                <c:pt idx="8">
                  <c:v>Kehityskeskustelun osana minulle laaditaan kehittymissuun.</c:v>
                </c:pt>
                <c:pt idx="9">
                  <c:v>Kehityskeskustelun tuotokset tallennetaan</c:v>
                </c:pt>
                <c:pt idx="10">
                  <c:v>Kehityskeskustelut ovat osa päivittäisjohtamista</c:v>
                </c:pt>
                <c:pt idx="11">
                  <c:v>Keskustelu ryhmässä työn tulevaisuudesta ja tavoitteista</c:v>
                </c:pt>
                <c:pt idx="12">
                  <c:v>Toimivassa kehityskeskustelussa työni lisäarvo tulee näkyväksi</c:v>
                </c:pt>
              </c:strCache>
            </c:strRef>
          </c:cat>
          <c:val>
            <c:numRef>
              <c:f>Sheet2!$B$1:$B$13</c:f>
              <c:numCache>
                <c:formatCode>General</c:formatCode>
                <c:ptCount val="13"/>
                <c:pt idx="0">
                  <c:v>60.755538208635002</c:v>
                </c:pt>
                <c:pt idx="1">
                  <c:v>62.882777178993997</c:v>
                </c:pt>
                <c:pt idx="2">
                  <c:v>64.422981501167996</c:v>
                </c:pt>
                <c:pt idx="3">
                  <c:v>65.338032305279</c:v>
                </c:pt>
                <c:pt idx="4">
                  <c:v>68.973218588948995</c:v>
                </c:pt>
                <c:pt idx="5">
                  <c:v>69.117659972918005</c:v>
                </c:pt>
                <c:pt idx="6">
                  <c:v>71.223396107541006</c:v>
                </c:pt>
                <c:pt idx="7">
                  <c:v>71.996101295504999</c:v>
                </c:pt>
                <c:pt idx="8">
                  <c:v>73.068621668559004</c:v>
                </c:pt>
                <c:pt idx="9">
                  <c:v>73.684562682090998</c:v>
                </c:pt>
                <c:pt idx="10">
                  <c:v>74.587679180077004</c:v>
                </c:pt>
                <c:pt idx="11">
                  <c:v>74.925065769788006</c:v>
                </c:pt>
                <c:pt idx="12">
                  <c:v>79.598997561787002</c:v>
                </c:pt>
              </c:numCache>
            </c:numRef>
          </c:val>
          <c:extLst xmlns:c16r2="http://schemas.microsoft.com/office/drawing/2015/06/chart">
            <c:ext xmlns:c16="http://schemas.microsoft.com/office/drawing/2014/chart" uri="{C3380CC4-5D6E-409C-BE32-E72D297353CC}">
              <c16:uniqueId val="{00000000-3B9D-4702-B1D6-BBE20BD7D12C}"/>
            </c:ext>
          </c:extLst>
        </c:ser>
        <c:dLbls>
          <c:showLegendKey val="0"/>
          <c:showVal val="0"/>
          <c:showCatName val="0"/>
          <c:showSerName val="0"/>
          <c:showPercent val="0"/>
          <c:showBubbleSize val="0"/>
        </c:dLbls>
        <c:gapWidth val="182"/>
        <c:axId val="81089280"/>
        <c:axId val="81090816"/>
      </c:barChart>
      <c:catAx>
        <c:axId val="81089280"/>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00" b="0" i="0" u="none" strike="noStrike" kern="1200" baseline="0">
                <a:solidFill>
                  <a:schemeClr val="tx1">
                    <a:lumMod val="65000"/>
                    <a:lumOff val="35000"/>
                  </a:schemeClr>
                </a:solidFill>
                <a:latin typeface="+mn-lt"/>
                <a:ea typeface="+mn-ea"/>
                <a:cs typeface="+mn-cs"/>
              </a:defRPr>
            </a:pPr>
            <a:endParaRPr lang="fi-FI"/>
          </a:p>
        </c:txPr>
        <c:crossAx val="81090816"/>
        <c:crosses val="autoZero"/>
        <c:auto val="1"/>
        <c:lblAlgn val="ctr"/>
        <c:lblOffset val="100"/>
        <c:noMultiLvlLbl val="0"/>
      </c:catAx>
      <c:valAx>
        <c:axId val="81090816"/>
        <c:scaling>
          <c:orientation val="minMax"/>
          <c:max val="79.5"/>
          <c:min val="59"/>
        </c:scaling>
        <c:delete val="0"/>
        <c:axPos val="b"/>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bg1"/>
                </a:solidFill>
                <a:latin typeface="+mn-lt"/>
                <a:ea typeface="+mn-ea"/>
                <a:cs typeface="+mn-cs"/>
              </a:defRPr>
            </a:pPr>
            <a:endParaRPr lang="fi-FI"/>
          </a:p>
        </c:txPr>
        <c:crossAx val="81089280"/>
        <c:crosses val="autoZero"/>
        <c:crossBetween val="between"/>
      </c:valAx>
      <c:spPr>
        <a:noFill/>
        <a:ln>
          <a:noFill/>
        </a:ln>
        <a:effectLst/>
      </c:spPr>
    </c:plotArea>
    <c:plotVisOnly val="1"/>
    <c:dispBlanksAs val="gap"/>
    <c:showDLblsOverMax val="0"/>
  </c:chart>
  <c:spPr>
    <a:noFill/>
    <a:ln>
      <a:noFill/>
    </a:ln>
    <a:effectLst/>
  </c:spPr>
  <c:txPr>
    <a:bodyPr/>
    <a:lstStyle/>
    <a:p>
      <a:pPr>
        <a:defRPr/>
      </a:pPr>
      <a:endParaRPr lang="fi-FI"/>
    </a:p>
  </c:txPr>
  <c:externalData r:id="rId1">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50475" cy="497046"/>
          </a:xfrm>
          <a:prstGeom prst="rect">
            <a:avLst/>
          </a:prstGeom>
        </p:spPr>
        <p:txBody>
          <a:bodyPr vert="horz" lIns="91440" tIns="45720" rIns="91440" bIns="45720" rtlCol="0"/>
          <a:lstStyle>
            <a:lvl1pPr algn="l">
              <a:defRPr sz="1200"/>
            </a:lvl1pPr>
          </a:lstStyle>
          <a:p>
            <a:endParaRPr lang="fi-FI"/>
          </a:p>
        </p:txBody>
      </p:sp>
      <p:sp>
        <p:nvSpPr>
          <p:cNvPr id="3" name="Date Placeholder 2"/>
          <p:cNvSpPr>
            <a:spLocks noGrp="1"/>
          </p:cNvSpPr>
          <p:nvPr>
            <p:ph type="dt" idx="1"/>
          </p:nvPr>
        </p:nvSpPr>
        <p:spPr>
          <a:xfrm>
            <a:off x="3856737" y="0"/>
            <a:ext cx="2950475" cy="497046"/>
          </a:xfrm>
          <a:prstGeom prst="rect">
            <a:avLst/>
          </a:prstGeom>
        </p:spPr>
        <p:txBody>
          <a:bodyPr vert="horz" lIns="91440" tIns="45720" rIns="91440" bIns="45720" rtlCol="0"/>
          <a:lstStyle>
            <a:lvl1pPr algn="r">
              <a:defRPr sz="1200"/>
            </a:lvl1pPr>
          </a:lstStyle>
          <a:p>
            <a:fld id="{50EC31E1-8FD5-4547-94B8-9821D3539F1D}" type="datetimeFigureOut">
              <a:rPr lang="fi-FI" smtClean="0"/>
              <a:t>25.10.2017</a:t>
            </a:fld>
            <a:endParaRPr lang="fi-FI"/>
          </a:p>
        </p:txBody>
      </p:sp>
      <p:sp>
        <p:nvSpPr>
          <p:cNvPr id="4" name="Slide Image Placeholder 3"/>
          <p:cNvSpPr>
            <a:spLocks noGrp="1" noRot="1" noChangeAspect="1"/>
          </p:cNvSpPr>
          <p:nvPr>
            <p:ph type="sldImg" idx="2"/>
          </p:nvPr>
        </p:nvSpPr>
        <p:spPr>
          <a:xfrm>
            <a:off x="920750" y="746125"/>
            <a:ext cx="4967288" cy="3727450"/>
          </a:xfrm>
          <a:prstGeom prst="rect">
            <a:avLst/>
          </a:prstGeom>
          <a:noFill/>
          <a:ln w="12700">
            <a:solidFill>
              <a:prstClr val="black"/>
            </a:solidFill>
          </a:ln>
        </p:spPr>
        <p:txBody>
          <a:bodyPr vert="horz" lIns="91440" tIns="45720" rIns="91440" bIns="45720" rtlCol="0" anchor="ctr"/>
          <a:lstStyle/>
          <a:p>
            <a:endParaRPr lang="fi-FI"/>
          </a:p>
        </p:txBody>
      </p:sp>
      <p:sp>
        <p:nvSpPr>
          <p:cNvPr id="5" name="Notes Placeholder 4"/>
          <p:cNvSpPr>
            <a:spLocks noGrp="1"/>
          </p:cNvSpPr>
          <p:nvPr>
            <p:ph type="body" sz="quarter" idx="3"/>
          </p:nvPr>
        </p:nvSpPr>
        <p:spPr>
          <a:xfrm>
            <a:off x="680879" y="4721940"/>
            <a:ext cx="5447030" cy="4473416"/>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i-FI"/>
          </a:p>
        </p:txBody>
      </p:sp>
      <p:sp>
        <p:nvSpPr>
          <p:cNvPr id="6" name="Footer Placeholder 5"/>
          <p:cNvSpPr>
            <a:spLocks noGrp="1"/>
          </p:cNvSpPr>
          <p:nvPr>
            <p:ph type="ftr" sz="quarter" idx="4"/>
          </p:nvPr>
        </p:nvSpPr>
        <p:spPr>
          <a:xfrm>
            <a:off x="0" y="9442154"/>
            <a:ext cx="2950475" cy="497046"/>
          </a:xfrm>
          <a:prstGeom prst="rect">
            <a:avLst/>
          </a:prstGeom>
        </p:spPr>
        <p:txBody>
          <a:bodyPr vert="horz" lIns="91440" tIns="45720" rIns="91440" bIns="45720" rtlCol="0" anchor="b"/>
          <a:lstStyle>
            <a:lvl1pPr algn="l">
              <a:defRPr sz="1200"/>
            </a:lvl1pPr>
          </a:lstStyle>
          <a:p>
            <a:endParaRPr lang="fi-FI"/>
          </a:p>
        </p:txBody>
      </p:sp>
      <p:sp>
        <p:nvSpPr>
          <p:cNvPr id="7" name="Slide Number Placeholder 6"/>
          <p:cNvSpPr>
            <a:spLocks noGrp="1"/>
          </p:cNvSpPr>
          <p:nvPr>
            <p:ph type="sldNum" sz="quarter" idx="5"/>
          </p:nvPr>
        </p:nvSpPr>
        <p:spPr>
          <a:xfrm>
            <a:off x="3856737" y="9442154"/>
            <a:ext cx="2950475" cy="497046"/>
          </a:xfrm>
          <a:prstGeom prst="rect">
            <a:avLst/>
          </a:prstGeom>
        </p:spPr>
        <p:txBody>
          <a:bodyPr vert="horz" lIns="91440" tIns="45720" rIns="91440" bIns="45720" rtlCol="0" anchor="b"/>
          <a:lstStyle>
            <a:lvl1pPr algn="r">
              <a:defRPr sz="1200"/>
            </a:lvl1pPr>
          </a:lstStyle>
          <a:p>
            <a:fld id="{455868E2-3C1C-4A15-8DBB-2D0E4689AD18}" type="slidenum">
              <a:rPr lang="fi-FI" smtClean="0"/>
              <a:t>‹#›</a:t>
            </a:fld>
            <a:endParaRPr lang="fi-FI"/>
          </a:p>
        </p:txBody>
      </p:sp>
    </p:spTree>
    <p:extLst>
      <p:ext uri="{BB962C8B-B14F-4D97-AF65-F5344CB8AC3E}">
        <p14:creationId xmlns:p14="http://schemas.microsoft.com/office/powerpoint/2010/main" val="331405410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fi-FI"/>
          </a:p>
        </p:txBody>
      </p:sp>
      <p:sp>
        <p:nvSpPr>
          <p:cNvPr id="4" name="Slide Number Placeholder 3"/>
          <p:cNvSpPr>
            <a:spLocks noGrp="1"/>
          </p:cNvSpPr>
          <p:nvPr>
            <p:ph type="sldNum" sz="quarter" idx="10"/>
          </p:nvPr>
        </p:nvSpPr>
        <p:spPr/>
        <p:txBody>
          <a:bodyPr/>
          <a:lstStyle/>
          <a:p>
            <a:fld id="{455868E2-3C1C-4A15-8DBB-2D0E4689AD18}" type="slidenum">
              <a:rPr lang="fi-FI" smtClean="0"/>
              <a:t>3</a:t>
            </a:fld>
            <a:endParaRPr lang="fi-FI"/>
          </a:p>
        </p:txBody>
      </p:sp>
    </p:spTree>
    <p:extLst>
      <p:ext uri="{BB962C8B-B14F-4D97-AF65-F5344CB8AC3E}">
        <p14:creationId xmlns:p14="http://schemas.microsoft.com/office/powerpoint/2010/main" val="2342150313"/>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jpeg"/><Relationship Id="rId1" Type="http://schemas.openxmlformats.org/officeDocument/2006/relationships/slideMaster" Target="../slideMasters/slideMaster1.xml"/><Relationship Id="rId4" Type="http://schemas.openxmlformats.org/officeDocument/2006/relationships/image" Target="../media/image7.png"/></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jpeg"/><Relationship Id="rId1" Type="http://schemas.openxmlformats.org/officeDocument/2006/relationships/slideMaster" Target="../slideMasters/slideMaster1.xml"/><Relationship Id="rId4" Type="http://schemas.openxmlformats.org/officeDocument/2006/relationships/image" Target="../media/image7.png"/></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5.jpe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jpeg"/><Relationship Id="rId1" Type="http://schemas.openxmlformats.org/officeDocument/2006/relationships/slideMaster" Target="../slideMasters/slideMaster1.xml"/><Relationship Id="rId4" Type="http://schemas.openxmlformats.org/officeDocument/2006/relationships/image" Target="../media/image7.png"/></Relationships>
</file>

<file path=ppt/slideLayouts/_rels/slideLayout20.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jpeg"/><Relationship Id="rId1" Type="http://schemas.openxmlformats.org/officeDocument/2006/relationships/slideMaster" Target="../slideMasters/slideMaster1.xml"/><Relationship Id="rId4" Type="http://schemas.openxmlformats.org/officeDocument/2006/relationships/image" Target="../media/image7.png"/></Relationships>
</file>

<file path=ppt/slideLayouts/_rels/slideLayout2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jpeg"/><Relationship Id="rId1" Type="http://schemas.openxmlformats.org/officeDocument/2006/relationships/slideMaster" Target="../slideMasters/slideMaster1.xml"/><Relationship Id="rId4" Type="http://schemas.openxmlformats.org/officeDocument/2006/relationships/image" Target="../media/image7.png"/></Relationships>
</file>

<file path=ppt/slideLayouts/_rels/slideLayout2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jpeg"/><Relationship Id="rId1" Type="http://schemas.openxmlformats.org/officeDocument/2006/relationships/slideMaster" Target="../slideMasters/slideMaster1.xml"/><Relationship Id="rId4" Type="http://schemas.openxmlformats.org/officeDocument/2006/relationships/image" Target="../media/image7.png"/></Relationships>
</file>

<file path=ppt/slideLayouts/_rels/slideLayout2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jpeg"/><Relationship Id="rId1" Type="http://schemas.openxmlformats.org/officeDocument/2006/relationships/slideMaster" Target="../slideMasters/slideMaster1.xml"/><Relationship Id="rId4" Type="http://schemas.openxmlformats.org/officeDocument/2006/relationships/image" Target="../media/image7.png"/></Relationships>
</file>

<file path=ppt/slideLayouts/_rels/slideLayout2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jpeg"/><Relationship Id="rId1" Type="http://schemas.openxmlformats.org/officeDocument/2006/relationships/slideMaster" Target="../slideMasters/slideMaster1.xml"/><Relationship Id="rId4" Type="http://schemas.openxmlformats.org/officeDocument/2006/relationships/image" Target="../media/image7.png"/></Relationships>
</file>

<file path=ppt/slideLayouts/_rels/slideLayout25.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5.jpeg"/><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5.jpeg"/><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5.jpe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Otsikkodia">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2" name="Otsikko 1"/>
          <p:cNvSpPr>
            <a:spLocks noGrp="1"/>
          </p:cNvSpPr>
          <p:nvPr>
            <p:ph type="ctrTitle"/>
          </p:nvPr>
        </p:nvSpPr>
        <p:spPr>
          <a:xfrm>
            <a:off x="1062051" y="3054627"/>
            <a:ext cx="7772400" cy="614185"/>
          </a:xfrm>
        </p:spPr>
        <p:txBody>
          <a:bodyPr/>
          <a:lstStyle/>
          <a:p>
            <a:r>
              <a:rPr lang="en-US"/>
              <a:t>Click to edit Master title style</a:t>
            </a:r>
            <a:endParaRPr lang="fi-FI"/>
          </a:p>
        </p:txBody>
      </p:sp>
      <p:sp>
        <p:nvSpPr>
          <p:cNvPr id="3" name="Alaotsikko 2"/>
          <p:cNvSpPr>
            <a:spLocks noGrp="1"/>
          </p:cNvSpPr>
          <p:nvPr>
            <p:ph type="subTitle" idx="1"/>
          </p:nvPr>
        </p:nvSpPr>
        <p:spPr>
          <a:xfrm>
            <a:off x="1062051" y="3780289"/>
            <a:ext cx="6400800" cy="445911"/>
          </a:xfrm>
        </p:spPr>
        <p:txBody>
          <a:bodyPr/>
          <a:lstStyle>
            <a:lvl1pPr marL="0" indent="0" algn="l">
              <a:buNone/>
              <a:defRPr>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fi-FI"/>
          </a:p>
        </p:txBody>
      </p:sp>
      <p:sp>
        <p:nvSpPr>
          <p:cNvPr id="9" name="Sisällön paikkamerkki 8"/>
          <p:cNvSpPr>
            <a:spLocks noGrp="1"/>
          </p:cNvSpPr>
          <p:nvPr>
            <p:ph sz="quarter" idx="13"/>
          </p:nvPr>
        </p:nvSpPr>
        <p:spPr>
          <a:xfrm>
            <a:off x="1062051" y="4374366"/>
            <a:ext cx="4164623" cy="903288"/>
          </a:xfrm>
        </p:spPr>
        <p:txBody>
          <a:bodyPr/>
          <a:lstStyle>
            <a:lvl1pPr>
              <a:defRPr sz="1400"/>
            </a:lvl1pPr>
          </a:lstStyle>
          <a:p>
            <a:pPr lvl="0"/>
            <a:r>
              <a:rPr lang="en-US"/>
              <a:t>Edit Master text styles</a:t>
            </a:r>
          </a:p>
        </p:txBody>
      </p:sp>
    </p:spTree>
    <p:extLst>
      <p:ext uri="{BB962C8B-B14F-4D97-AF65-F5344CB8AC3E}">
        <p14:creationId xmlns:p14="http://schemas.microsoft.com/office/powerpoint/2010/main" val="97595576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1_Otsikko ja sisältö">
    <p:spTree>
      <p:nvGrpSpPr>
        <p:cNvPr id="1" name=""/>
        <p:cNvGrpSpPr/>
        <p:nvPr/>
      </p:nvGrpSpPr>
      <p:grpSpPr>
        <a:xfrm>
          <a:off x="0" y="0"/>
          <a:ext cx="0" cy="0"/>
          <a:chOff x="0" y="0"/>
          <a:chExt cx="0" cy="0"/>
        </a:xfrm>
      </p:grpSpPr>
      <p:sp>
        <p:nvSpPr>
          <p:cNvPr id="3" name="Sisällön paikkamerkki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fi-FI" dirty="0"/>
          </a:p>
        </p:txBody>
      </p:sp>
      <p:sp>
        <p:nvSpPr>
          <p:cNvPr id="7" name="Otsikko 1"/>
          <p:cNvSpPr>
            <a:spLocks noGrp="1"/>
          </p:cNvSpPr>
          <p:nvPr>
            <p:ph type="title"/>
          </p:nvPr>
        </p:nvSpPr>
        <p:spPr>
          <a:xfrm>
            <a:off x="457200" y="367380"/>
            <a:ext cx="6364667" cy="1143000"/>
          </a:xfrm>
        </p:spPr>
        <p:txBody>
          <a:bodyPr/>
          <a:lstStyle>
            <a:lvl1pPr>
              <a:defRPr sz="3200"/>
            </a:lvl1pPr>
          </a:lstStyle>
          <a:p>
            <a:r>
              <a:rPr lang="en-US"/>
              <a:t>Click to edit Master title style</a:t>
            </a:r>
            <a:endParaRPr lang="fi-FI" dirty="0"/>
          </a:p>
        </p:txBody>
      </p:sp>
      <p:sp>
        <p:nvSpPr>
          <p:cNvPr id="8" name="Sisällön paikkamerkki 6"/>
          <p:cNvSpPr>
            <a:spLocks noGrp="1"/>
          </p:cNvSpPr>
          <p:nvPr>
            <p:ph sz="quarter" idx="13"/>
          </p:nvPr>
        </p:nvSpPr>
        <p:spPr>
          <a:xfrm>
            <a:off x="457200" y="304751"/>
            <a:ext cx="3716858" cy="441325"/>
          </a:xfrm>
        </p:spPr>
        <p:txBody>
          <a:bodyPr/>
          <a:lstStyle>
            <a:lvl1pPr>
              <a:defRPr>
                <a:solidFill>
                  <a:schemeClr val="accent1"/>
                </a:solidFill>
              </a:defRPr>
            </a:lvl1pPr>
          </a:lstStyle>
          <a:p>
            <a:pPr lvl="0"/>
            <a:r>
              <a:rPr lang="en-US"/>
              <a:t>Edit Master text styles</a:t>
            </a:r>
          </a:p>
        </p:txBody>
      </p:sp>
      <p:sp>
        <p:nvSpPr>
          <p:cNvPr id="5" name="Päivämäärän paikkamerkki 3"/>
          <p:cNvSpPr>
            <a:spLocks noGrp="1"/>
          </p:cNvSpPr>
          <p:nvPr>
            <p:ph type="dt" sz="half" idx="14"/>
          </p:nvPr>
        </p:nvSpPr>
        <p:spPr>
          <a:xfrm>
            <a:off x="6553200" y="6175941"/>
            <a:ext cx="2133600" cy="365125"/>
          </a:xfrm>
          <a:prstGeom prst="rect">
            <a:avLst/>
          </a:prstGeom>
        </p:spPr>
        <p:txBody>
          <a:bodyPr/>
          <a:lstStyle>
            <a:lvl1pPr algn="r">
              <a:defRPr sz="1100"/>
            </a:lvl1pPr>
          </a:lstStyle>
          <a:p>
            <a:fld id="{BBBEFE0F-8B1A-4BDF-8119-8CAFC745A02B}" type="datetime1">
              <a:rPr lang="fi-FI" smtClean="0"/>
              <a:t>25.10.2017</a:t>
            </a:fld>
            <a:endParaRPr lang="fi-FI"/>
          </a:p>
        </p:txBody>
      </p:sp>
      <p:sp>
        <p:nvSpPr>
          <p:cNvPr id="9" name="Dian numeron paikkamerkki 5"/>
          <p:cNvSpPr>
            <a:spLocks noGrp="1"/>
          </p:cNvSpPr>
          <p:nvPr>
            <p:ph type="sldNum" sz="quarter" idx="16"/>
          </p:nvPr>
        </p:nvSpPr>
        <p:spPr>
          <a:xfrm>
            <a:off x="3500704" y="6194426"/>
            <a:ext cx="2133600" cy="365125"/>
          </a:xfrm>
          <a:prstGeom prst="rect">
            <a:avLst/>
          </a:prstGeom>
        </p:spPr>
        <p:txBody>
          <a:bodyPr/>
          <a:lstStyle>
            <a:lvl1pPr algn="ctr">
              <a:defRPr sz="1100"/>
            </a:lvl1pPr>
          </a:lstStyle>
          <a:p>
            <a:fld id="{9CDC3FFB-3268-453B-B185-AB33BF655EEC}" type="slidenum">
              <a:rPr lang="fi-FI" smtClean="0"/>
              <a:t>‹#›</a:t>
            </a:fld>
            <a:endParaRPr lang="fi-FI"/>
          </a:p>
        </p:txBody>
      </p:sp>
    </p:spTree>
    <p:extLst>
      <p:ext uri="{BB962C8B-B14F-4D97-AF65-F5344CB8AC3E}">
        <p14:creationId xmlns:p14="http://schemas.microsoft.com/office/powerpoint/2010/main" val="299834994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Otsikko ja sisältö">
    <p:spTree>
      <p:nvGrpSpPr>
        <p:cNvPr id="1" name=""/>
        <p:cNvGrpSpPr/>
        <p:nvPr/>
      </p:nvGrpSpPr>
      <p:grpSpPr>
        <a:xfrm>
          <a:off x="0" y="0"/>
          <a:ext cx="0" cy="0"/>
          <a:chOff x="0" y="0"/>
          <a:chExt cx="0" cy="0"/>
        </a:xfrm>
      </p:grpSpPr>
      <p:sp>
        <p:nvSpPr>
          <p:cNvPr id="2" name="Otsikko 1"/>
          <p:cNvSpPr>
            <a:spLocks noGrp="1"/>
          </p:cNvSpPr>
          <p:nvPr>
            <p:ph type="title"/>
          </p:nvPr>
        </p:nvSpPr>
        <p:spPr>
          <a:xfrm>
            <a:off x="395536" y="274638"/>
            <a:ext cx="6399354" cy="1143000"/>
          </a:xfrm>
        </p:spPr>
        <p:txBody>
          <a:bodyPr anchor="t"/>
          <a:lstStyle>
            <a:lvl1pPr>
              <a:defRPr sz="2800"/>
            </a:lvl1pPr>
          </a:lstStyle>
          <a:p>
            <a:r>
              <a:rPr lang="en-US"/>
              <a:t>Click to edit Master title style</a:t>
            </a:r>
            <a:endParaRPr lang="fi-FI" dirty="0"/>
          </a:p>
        </p:txBody>
      </p:sp>
      <p:sp>
        <p:nvSpPr>
          <p:cNvPr id="3" name="Sisällön paikkamerkki 2"/>
          <p:cNvSpPr>
            <a:spLocks noGrp="1"/>
          </p:cNvSpPr>
          <p:nvPr>
            <p:ph idx="1"/>
          </p:nvPr>
        </p:nvSpPr>
        <p:spPr>
          <a:xfrm>
            <a:off x="395536" y="1600201"/>
            <a:ext cx="8229600" cy="4525963"/>
          </a:xfrm>
        </p:spPr>
        <p:txBody>
          <a:bodyPr/>
          <a:lstStyle>
            <a:lvl1pPr marL="176213" indent="-176213">
              <a:buFont typeface="Arial" panose="020B0604020202020204" pitchFamily="34" charset="0"/>
              <a:buChar char="•"/>
              <a:defRPr sz="1800"/>
            </a:lvl1pPr>
            <a:lvl2pPr marL="628650" indent="-171450">
              <a:buClr>
                <a:schemeClr val="accent2"/>
              </a:buClr>
              <a:defRPr sz="1600"/>
            </a:lvl2pPr>
            <a:lvl3pPr marL="1073150" indent="-158750">
              <a:buClr>
                <a:schemeClr val="accent2"/>
              </a:buClr>
              <a:defRPr sz="1600"/>
            </a:lvl3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fi-FI"/>
          </a:p>
        </p:txBody>
      </p:sp>
      <p:sp>
        <p:nvSpPr>
          <p:cNvPr id="7" name="Dian numeron paikkamerkki 5"/>
          <p:cNvSpPr>
            <a:spLocks noGrp="1"/>
          </p:cNvSpPr>
          <p:nvPr>
            <p:ph type="sldNum" sz="quarter" idx="16"/>
          </p:nvPr>
        </p:nvSpPr>
        <p:spPr>
          <a:xfrm>
            <a:off x="3500704" y="6194426"/>
            <a:ext cx="2133600" cy="365125"/>
          </a:xfrm>
          <a:prstGeom prst="rect">
            <a:avLst/>
          </a:prstGeom>
        </p:spPr>
        <p:txBody>
          <a:bodyPr/>
          <a:lstStyle>
            <a:lvl1pPr algn="ctr">
              <a:defRPr sz="1100"/>
            </a:lvl1pPr>
          </a:lstStyle>
          <a:p>
            <a:fld id="{9CDC3FFB-3268-453B-B185-AB33BF655EEC}" type="slidenum">
              <a:rPr lang="fi-FI" smtClean="0"/>
              <a:t>‹#›</a:t>
            </a:fld>
            <a:endParaRPr lang="fi-FI" dirty="0"/>
          </a:p>
        </p:txBody>
      </p:sp>
      <p:sp>
        <p:nvSpPr>
          <p:cNvPr id="8" name="Päivämäärän paikkamerkki 3"/>
          <p:cNvSpPr>
            <a:spLocks noGrp="1"/>
          </p:cNvSpPr>
          <p:nvPr>
            <p:ph type="dt" sz="half" idx="14"/>
          </p:nvPr>
        </p:nvSpPr>
        <p:spPr>
          <a:xfrm>
            <a:off x="6553200" y="6175941"/>
            <a:ext cx="2133600" cy="365125"/>
          </a:xfrm>
          <a:prstGeom prst="rect">
            <a:avLst/>
          </a:prstGeom>
        </p:spPr>
        <p:txBody>
          <a:bodyPr/>
          <a:lstStyle>
            <a:lvl1pPr algn="r">
              <a:defRPr sz="1100"/>
            </a:lvl1pPr>
          </a:lstStyle>
          <a:p>
            <a:fld id="{7E7AF73A-07D4-4C36-BB4E-DA92BC2F8A57}" type="datetime1">
              <a:rPr lang="fi-FI" smtClean="0"/>
              <a:t>25.10.2017</a:t>
            </a:fld>
            <a:endParaRPr lang="fi-FI"/>
          </a:p>
        </p:txBody>
      </p:sp>
    </p:spTree>
    <p:extLst>
      <p:ext uri="{BB962C8B-B14F-4D97-AF65-F5344CB8AC3E}">
        <p14:creationId xmlns:p14="http://schemas.microsoft.com/office/powerpoint/2010/main" val="427164421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secHead" preserve="1">
  <p:cSld name="Osan ylätunniste">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2" name="Otsikko 1"/>
          <p:cNvSpPr>
            <a:spLocks noGrp="1"/>
          </p:cNvSpPr>
          <p:nvPr>
            <p:ph type="title"/>
          </p:nvPr>
        </p:nvSpPr>
        <p:spPr>
          <a:xfrm>
            <a:off x="722313" y="2854680"/>
            <a:ext cx="7772400" cy="673099"/>
          </a:xfrm>
        </p:spPr>
        <p:txBody>
          <a:bodyPr anchor="t"/>
          <a:lstStyle>
            <a:lvl1pPr algn="ctr">
              <a:defRPr sz="4000" b="1" cap="none"/>
            </a:lvl1pPr>
          </a:lstStyle>
          <a:p>
            <a:r>
              <a:rPr lang="en-US"/>
              <a:t>Click to edit Master title style</a:t>
            </a:r>
            <a:endParaRPr lang="fi-FI"/>
          </a:p>
        </p:txBody>
      </p:sp>
      <p:sp>
        <p:nvSpPr>
          <p:cNvPr id="3" name="Tekstin paikkamerkki 2"/>
          <p:cNvSpPr>
            <a:spLocks noGrp="1"/>
          </p:cNvSpPr>
          <p:nvPr>
            <p:ph type="body" idx="1"/>
          </p:nvPr>
        </p:nvSpPr>
        <p:spPr>
          <a:xfrm>
            <a:off x="722313" y="3598335"/>
            <a:ext cx="7772400" cy="385233"/>
          </a:xfrm>
        </p:spPr>
        <p:txBody>
          <a:bodyPr anchor="b"/>
          <a:lstStyle>
            <a:lvl1pPr marL="0" indent="0" algn="ctr">
              <a:buNone/>
              <a:defRPr sz="2000">
                <a:solidFill>
                  <a:schemeClr val="bg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Tree>
    <p:extLst>
      <p:ext uri="{BB962C8B-B14F-4D97-AF65-F5344CB8AC3E}">
        <p14:creationId xmlns:p14="http://schemas.microsoft.com/office/powerpoint/2010/main" val="170019846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2_Osan ylätunniste">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2" name="Otsikko 1"/>
          <p:cNvSpPr>
            <a:spLocks noGrp="1"/>
          </p:cNvSpPr>
          <p:nvPr>
            <p:ph type="title"/>
          </p:nvPr>
        </p:nvSpPr>
        <p:spPr>
          <a:xfrm>
            <a:off x="722313" y="2854680"/>
            <a:ext cx="7772400" cy="673099"/>
          </a:xfrm>
        </p:spPr>
        <p:txBody>
          <a:bodyPr anchor="t"/>
          <a:lstStyle>
            <a:lvl1pPr algn="ctr">
              <a:defRPr sz="4000" b="1" cap="none"/>
            </a:lvl1pPr>
          </a:lstStyle>
          <a:p>
            <a:r>
              <a:rPr lang="en-US"/>
              <a:t>Click to edit Master title style</a:t>
            </a:r>
            <a:endParaRPr lang="fi-FI"/>
          </a:p>
        </p:txBody>
      </p:sp>
      <p:sp>
        <p:nvSpPr>
          <p:cNvPr id="3" name="Tekstin paikkamerkki 2"/>
          <p:cNvSpPr>
            <a:spLocks noGrp="1"/>
          </p:cNvSpPr>
          <p:nvPr>
            <p:ph type="body" idx="1"/>
          </p:nvPr>
        </p:nvSpPr>
        <p:spPr>
          <a:xfrm>
            <a:off x="722313" y="3598335"/>
            <a:ext cx="7772400" cy="385233"/>
          </a:xfrm>
        </p:spPr>
        <p:txBody>
          <a:bodyPr anchor="b"/>
          <a:lstStyle>
            <a:lvl1pPr marL="0" indent="0" algn="ctr">
              <a:buNone/>
              <a:defRPr sz="2000">
                <a:solidFill>
                  <a:schemeClr val="bg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ian numeron paikkamerkki 5"/>
          <p:cNvSpPr>
            <a:spLocks noGrp="1"/>
          </p:cNvSpPr>
          <p:nvPr>
            <p:ph type="sldNum" sz="quarter" idx="16"/>
          </p:nvPr>
        </p:nvSpPr>
        <p:spPr>
          <a:xfrm>
            <a:off x="3500704" y="6194426"/>
            <a:ext cx="2133600" cy="365125"/>
          </a:xfrm>
          <a:prstGeom prst="rect">
            <a:avLst/>
          </a:prstGeom>
        </p:spPr>
        <p:txBody>
          <a:bodyPr/>
          <a:lstStyle>
            <a:lvl1pPr algn="ctr">
              <a:defRPr sz="1100"/>
            </a:lvl1pPr>
          </a:lstStyle>
          <a:p>
            <a:fld id="{9CDC3FFB-3268-453B-B185-AB33BF655EEC}" type="slidenum">
              <a:rPr lang="fi-FI" smtClean="0"/>
              <a:t>‹#›</a:t>
            </a:fld>
            <a:endParaRPr lang="fi-FI" dirty="0"/>
          </a:p>
        </p:txBody>
      </p:sp>
      <p:sp>
        <p:nvSpPr>
          <p:cNvPr id="5" name="Päivämäärän paikkamerkki 3"/>
          <p:cNvSpPr>
            <a:spLocks noGrp="1"/>
          </p:cNvSpPr>
          <p:nvPr>
            <p:ph type="dt" sz="half" idx="14"/>
          </p:nvPr>
        </p:nvSpPr>
        <p:spPr>
          <a:xfrm>
            <a:off x="6553200" y="6175941"/>
            <a:ext cx="2133600" cy="365125"/>
          </a:xfrm>
          <a:prstGeom prst="rect">
            <a:avLst/>
          </a:prstGeom>
        </p:spPr>
        <p:txBody>
          <a:bodyPr/>
          <a:lstStyle>
            <a:lvl1pPr algn="r">
              <a:defRPr sz="1100"/>
            </a:lvl1pPr>
          </a:lstStyle>
          <a:p>
            <a:fld id="{7E7AF73A-07D4-4C36-BB4E-DA92BC2F8A57}" type="datetime1">
              <a:rPr lang="fi-FI" smtClean="0"/>
              <a:t>25.10.2017</a:t>
            </a:fld>
            <a:endParaRPr lang="fi-FI"/>
          </a:p>
        </p:txBody>
      </p:sp>
    </p:spTree>
    <p:extLst>
      <p:ext uri="{BB962C8B-B14F-4D97-AF65-F5344CB8AC3E}">
        <p14:creationId xmlns:p14="http://schemas.microsoft.com/office/powerpoint/2010/main" val="4090121458"/>
      </p:ext>
    </p:extLst>
  </p:cSld>
  <p:clrMapOvr>
    <a:masterClrMapping/>
  </p:clrMapOvr>
  <p:hf hdr="0" ftr="0"/>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3_Osan ylätunniste">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4" name="Dian numeron paikkamerkki 5"/>
          <p:cNvSpPr>
            <a:spLocks noGrp="1"/>
          </p:cNvSpPr>
          <p:nvPr>
            <p:ph type="sldNum" sz="quarter" idx="16"/>
          </p:nvPr>
        </p:nvSpPr>
        <p:spPr>
          <a:xfrm>
            <a:off x="3500704" y="6194426"/>
            <a:ext cx="2133600" cy="365125"/>
          </a:xfrm>
          <a:prstGeom prst="rect">
            <a:avLst/>
          </a:prstGeom>
        </p:spPr>
        <p:txBody>
          <a:bodyPr/>
          <a:lstStyle>
            <a:lvl1pPr algn="ctr">
              <a:defRPr sz="1100"/>
            </a:lvl1pPr>
          </a:lstStyle>
          <a:p>
            <a:fld id="{9CDC3FFB-3268-453B-B185-AB33BF655EEC}" type="slidenum">
              <a:rPr lang="fi-FI" smtClean="0"/>
              <a:t>‹#›</a:t>
            </a:fld>
            <a:endParaRPr lang="fi-FI" dirty="0"/>
          </a:p>
        </p:txBody>
      </p:sp>
      <p:sp>
        <p:nvSpPr>
          <p:cNvPr id="5" name="Päivämäärän paikkamerkki 3"/>
          <p:cNvSpPr>
            <a:spLocks noGrp="1"/>
          </p:cNvSpPr>
          <p:nvPr>
            <p:ph type="dt" sz="half" idx="14"/>
          </p:nvPr>
        </p:nvSpPr>
        <p:spPr>
          <a:xfrm>
            <a:off x="6553200" y="6175941"/>
            <a:ext cx="2133600" cy="365125"/>
          </a:xfrm>
          <a:prstGeom prst="rect">
            <a:avLst/>
          </a:prstGeom>
        </p:spPr>
        <p:txBody>
          <a:bodyPr/>
          <a:lstStyle>
            <a:lvl1pPr algn="r">
              <a:defRPr sz="1100"/>
            </a:lvl1pPr>
          </a:lstStyle>
          <a:p>
            <a:fld id="{7E7AF73A-07D4-4C36-BB4E-DA92BC2F8A57}" type="datetime1">
              <a:rPr lang="fi-FI" smtClean="0"/>
              <a:t>25.10.2017</a:t>
            </a:fld>
            <a:endParaRPr lang="fi-FI"/>
          </a:p>
        </p:txBody>
      </p:sp>
      <p:sp>
        <p:nvSpPr>
          <p:cNvPr id="6" name="Sisällön paikkamerkki 2"/>
          <p:cNvSpPr>
            <a:spLocks noGrp="1"/>
          </p:cNvSpPr>
          <p:nvPr>
            <p:ph sz="half" idx="1"/>
          </p:nvPr>
        </p:nvSpPr>
        <p:spPr>
          <a:xfrm>
            <a:off x="495300" y="1600202"/>
            <a:ext cx="4004692" cy="4525963"/>
          </a:xfrm>
        </p:spPr>
        <p:txBody>
          <a:bodyPr/>
          <a:lstStyle>
            <a:lvl1pPr>
              <a:defRPr sz="2000"/>
            </a:lvl1pPr>
            <a:lvl2pPr>
              <a:defRPr sz="1400"/>
            </a:lvl2pPr>
            <a:lvl3pPr>
              <a:defRPr sz="1400"/>
            </a:lvl3pPr>
            <a:lvl4pPr>
              <a:defRPr sz="1400"/>
            </a:lvl4pPr>
            <a:lvl5pPr>
              <a:defRPr sz="14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fi-FI" dirty="0"/>
          </a:p>
        </p:txBody>
      </p:sp>
      <p:sp>
        <p:nvSpPr>
          <p:cNvPr id="7" name="Otsikko 1"/>
          <p:cNvSpPr>
            <a:spLocks noGrp="1"/>
          </p:cNvSpPr>
          <p:nvPr>
            <p:ph type="title"/>
          </p:nvPr>
        </p:nvSpPr>
        <p:spPr>
          <a:xfrm>
            <a:off x="457200" y="274638"/>
            <a:ext cx="6399354" cy="1143000"/>
          </a:xfrm>
        </p:spPr>
        <p:txBody>
          <a:bodyPr/>
          <a:lstStyle/>
          <a:p>
            <a:r>
              <a:rPr lang="en-US"/>
              <a:t>Click to edit Master title style</a:t>
            </a:r>
            <a:endParaRPr lang="fi-FI"/>
          </a:p>
        </p:txBody>
      </p:sp>
    </p:spTree>
    <p:extLst>
      <p:ext uri="{BB962C8B-B14F-4D97-AF65-F5344CB8AC3E}">
        <p14:creationId xmlns:p14="http://schemas.microsoft.com/office/powerpoint/2010/main" val="1119914922"/>
      </p:ext>
    </p:extLst>
  </p:cSld>
  <p:clrMapOvr>
    <a:masterClrMapping/>
  </p:clrMapOvr>
  <p:hf hdr="0" ftr="0"/>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1_Kaksi sisältökohdetta">
    <p:spTree>
      <p:nvGrpSpPr>
        <p:cNvPr id="1" name=""/>
        <p:cNvGrpSpPr/>
        <p:nvPr/>
      </p:nvGrpSpPr>
      <p:grpSpPr>
        <a:xfrm>
          <a:off x="0" y="0"/>
          <a:ext cx="0" cy="0"/>
          <a:chOff x="0" y="0"/>
          <a:chExt cx="0" cy="0"/>
        </a:xfrm>
      </p:grpSpPr>
      <p:sp>
        <p:nvSpPr>
          <p:cNvPr id="3" name="Sisällön paikkamerkki 2"/>
          <p:cNvSpPr>
            <a:spLocks noGrp="1"/>
          </p:cNvSpPr>
          <p:nvPr>
            <p:ph sz="half" idx="1"/>
          </p:nvPr>
        </p:nvSpPr>
        <p:spPr>
          <a:xfrm>
            <a:off x="495301" y="1600202"/>
            <a:ext cx="3956258" cy="4525963"/>
          </a:xfrm>
        </p:spPr>
        <p:txBody>
          <a:bodyPr/>
          <a:lstStyle>
            <a:lvl1pPr>
              <a:defRPr sz="2000"/>
            </a:lvl1pPr>
            <a:lvl2pPr>
              <a:defRPr sz="1400"/>
            </a:lvl2pPr>
            <a:lvl3pPr>
              <a:defRPr sz="1400"/>
            </a:lvl3pPr>
            <a:lvl4pPr>
              <a:defRPr sz="1400"/>
            </a:lvl4pPr>
            <a:lvl5pPr>
              <a:defRPr sz="14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fi-FI" dirty="0"/>
          </a:p>
        </p:txBody>
      </p:sp>
      <p:sp>
        <p:nvSpPr>
          <p:cNvPr id="9" name="Otsikko 1"/>
          <p:cNvSpPr>
            <a:spLocks noGrp="1"/>
          </p:cNvSpPr>
          <p:nvPr>
            <p:ph type="title"/>
          </p:nvPr>
        </p:nvSpPr>
        <p:spPr>
          <a:xfrm>
            <a:off x="457200" y="367380"/>
            <a:ext cx="6376230" cy="1143000"/>
          </a:xfrm>
        </p:spPr>
        <p:txBody>
          <a:bodyPr/>
          <a:lstStyle>
            <a:lvl1pPr>
              <a:defRPr sz="3200"/>
            </a:lvl1pPr>
          </a:lstStyle>
          <a:p>
            <a:r>
              <a:rPr lang="en-US"/>
              <a:t>Click to edit Master title style</a:t>
            </a:r>
            <a:endParaRPr lang="fi-FI" dirty="0"/>
          </a:p>
        </p:txBody>
      </p:sp>
      <p:sp>
        <p:nvSpPr>
          <p:cNvPr id="10" name="Sisällön paikkamerkki 6"/>
          <p:cNvSpPr>
            <a:spLocks noGrp="1"/>
          </p:cNvSpPr>
          <p:nvPr>
            <p:ph sz="quarter" idx="13"/>
          </p:nvPr>
        </p:nvSpPr>
        <p:spPr>
          <a:xfrm>
            <a:off x="457200" y="304751"/>
            <a:ext cx="3624358" cy="441325"/>
          </a:xfrm>
        </p:spPr>
        <p:txBody>
          <a:bodyPr/>
          <a:lstStyle>
            <a:lvl1pPr>
              <a:defRPr>
                <a:solidFill>
                  <a:schemeClr val="accent1"/>
                </a:solidFill>
              </a:defRPr>
            </a:lvl1pPr>
          </a:lstStyle>
          <a:p>
            <a:pPr lvl="0"/>
            <a:r>
              <a:rPr lang="en-US"/>
              <a:t>Edit Master text styles</a:t>
            </a:r>
          </a:p>
        </p:txBody>
      </p:sp>
      <p:sp>
        <p:nvSpPr>
          <p:cNvPr id="11" name="Sisällön paikkamerkki 2"/>
          <p:cNvSpPr>
            <a:spLocks noGrp="1"/>
          </p:cNvSpPr>
          <p:nvPr>
            <p:ph sz="half" idx="14"/>
          </p:nvPr>
        </p:nvSpPr>
        <p:spPr>
          <a:xfrm>
            <a:off x="4717536" y="1586633"/>
            <a:ext cx="3956258" cy="4525963"/>
          </a:xfrm>
        </p:spPr>
        <p:txBody>
          <a:bodyPr/>
          <a:lstStyle>
            <a:lvl1pPr>
              <a:defRPr sz="2000"/>
            </a:lvl1pPr>
            <a:lvl2pPr>
              <a:defRPr sz="1400"/>
            </a:lvl2pPr>
            <a:lvl3pPr>
              <a:defRPr sz="1400"/>
            </a:lvl3pPr>
            <a:lvl4pPr>
              <a:defRPr sz="1400"/>
            </a:lvl4pPr>
            <a:lvl5pPr>
              <a:defRPr sz="14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fi-FI" dirty="0"/>
          </a:p>
        </p:txBody>
      </p:sp>
      <p:sp>
        <p:nvSpPr>
          <p:cNvPr id="12" name="Dian numeron paikkamerkki 5"/>
          <p:cNvSpPr>
            <a:spLocks noGrp="1"/>
          </p:cNvSpPr>
          <p:nvPr>
            <p:ph type="sldNum" sz="quarter" idx="16"/>
          </p:nvPr>
        </p:nvSpPr>
        <p:spPr>
          <a:xfrm>
            <a:off x="3500704" y="6194426"/>
            <a:ext cx="2133600" cy="365125"/>
          </a:xfrm>
          <a:prstGeom prst="rect">
            <a:avLst/>
          </a:prstGeom>
        </p:spPr>
        <p:txBody>
          <a:bodyPr/>
          <a:lstStyle>
            <a:lvl1pPr algn="ctr">
              <a:defRPr sz="1100"/>
            </a:lvl1pPr>
          </a:lstStyle>
          <a:p>
            <a:fld id="{9CDC3FFB-3268-453B-B185-AB33BF655EEC}" type="slidenum">
              <a:rPr lang="fi-FI" smtClean="0"/>
              <a:t>‹#›</a:t>
            </a:fld>
            <a:endParaRPr lang="fi-FI"/>
          </a:p>
        </p:txBody>
      </p:sp>
      <p:sp>
        <p:nvSpPr>
          <p:cNvPr id="13" name="Päivämäärän paikkamerkki 3"/>
          <p:cNvSpPr>
            <a:spLocks noGrp="1"/>
          </p:cNvSpPr>
          <p:nvPr>
            <p:ph type="dt" sz="half" idx="17"/>
          </p:nvPr>
        </p:nvSpPr>
        <p:spPr>
          <a:xfrm>
            <a:off x="6553200" y="6175941"/>
            <a:ext cx="2133600" cy="365125"/>
          </a:xfrm>
          <a:prstGeom prst="rect">
            <a:avLst/>
          </a:prstGeom>
        </p:spPr>
        <p:txBody>
          <a:bodyPr/>
          <a:lstStyle>
            <a:lvl1pPr algn="r">
              <a:defRPr sz="1100"/>
            </a:lvl1pPr>
          </a:lstStyle>
          <a:p>
            <a:fld id="{B791260A-BE08-42B2-B7C3-B741C5218E15}" type="datetime1">
              <a:rPr lang="fi-FI" smtClean="0"/>
              <a:t>25.10.2017</a:t>
            </a:fld>
            <a:endParaRPr lang="fi-FI"/>
          </a:p>
        </p:txBody>
      </p:sp>
    </p:spTree>
    <p:extLst>
      <p:ext uri="{BB962C8B-B14F-4D97-AF65-F5344CB8AC3E}">
        <p14:creationId xmlns:p14="http://schemas.microsoft.com/office/powerpoint/2010/main" val="337423322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Kaksi sisältökohdetta">
    <p:spTree>
      <p:nvGrpSpPr>
        <p:cNvPr id="1" name=""/>
        <p:cNvGrpSpPr/>
        <p:nvPr/>
      </p:nvGrpSpPr>
      <p:grpSpPr>
        <a:xfrm>
          <a:off x="0" y="0"/>
          <a:ext cx="0" cy="0"/>
          <a:chOff x="0" y="0"/>
          <a:chExt cx="0" cy="0"/>
        </a:xfrm>
      </p:grpSpPr>
      <p:sp>
        <p:nvSpPr>
          <p:cNvPr id="2" name="Otsikko 1"/>
          <p:cNvSpPr>
            <a:spLocks noGrp="1"/>
          </p:cNvSpPr>
          <p:nvPr>
            <p:ph type="title"/>
          </p:nvPr>
        </p:nvSpPr>
        <p:spPr/>
        <p:txBody>
          <a:bodyPr/>
          <a:lstStyle/>
          <a:p>
            <a:r>
              <a:rPr lang="en-US"/>
              <a:t>Click to edit Master title style</a:t>
            </a:r>
            <a:endParaRPr lang="fi-FI"/>
          </a:p>
        </p:txBody>
      </p:sp>
      <p:sp>
        <p:nvSpPr>
          <p:cNvPr id="3" name="Sisällön paikkamerkki 2"/>
          <p:cNvSpPr>
            <a:spLocks noGrp="1"/>
          </p:cNvSpPr>
          <p:nvPr>
            <p:ph sz="half" idx="1"/>
          </p:nvPr>
        </p:nvSpPr>
        <p:spPr>
          <a:xfrm>
            <a:off x="495300" y="1600202"/>
            <a:ext cx="4004692" cy="4525963"/>
          </a:xfrm>
        </p:spPr>
        <p:txBody>
          <a:bodyPr/>
          <a:lstStyle>
            <a:lvl1pPr>
              <a:defRPr sz="2000"/>
            </a:lvl1pPr>
            <a:lvl2pPr>
              <a:defRPr sz="1400"/>
            </a:lvl2pPr>
            <a:lvl3pPr>
              <a:defRPr sz="1400"/>
            </a:lvl3pPr>
            <a:lvl4pPr>
              <a:defRPr sz="1400"/>
            </a:lvl4pPr>
            <a:lvl5pPr>
              <a:defRPr sz="14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fi-FI" dirty="0"/>
          </a:p>
        </p:txBody>
      </p:sp>
      <p:sp>
        <p:nvSpPr>
          <p:cNvPr id="4" name="Sisällön paikkamerkki 3"/>
          <p:cNvSpPr>
            <a:spLocks noGrp="1"/>
          </p:cNvSpPr>
          <p:nvPr>
            <p:ph sz="half" idx="2"/>
          </p:nvPr>
        </p:nvSpPr>
        <p:spPr>
          <a:xfrm>
            <a:off x="4716016" y="1600202"/>
            <a:ext cx="4032448" cy="4525963"/>
          </a:xfrm>
        </p:spPr>
        <p:txBody>
          <a:bodyPr/>
          <a:lstStyle>
            <a:lvl1pPr>
              <a:defRPr sz="2000"/>
            </a:lvl1pPr>
            <a:lvl2pPr>
              <a:defRPr sz="1400"/>
            </a:lvl2pPr>
            <a:lvl3pPr>
              <a:defRPr sz="1400"/>
            </a:lvl3pPr>
            <a:lvl4pPr>
              <a:defRPr sz="1400"/>
            </a:lvl4pPr>
            <a:lvl5pPr>
              <a:defRPr sz="14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fi-FI" dirty="0"/>
          </a:p>
        </p:txBody>
      </p:sp>
      <p:sp>
        <p:nvSpPr>
          <p:cNvPr id="8" name="Dian numeron paikkamerkki 5"/>
          <p:cNvSpPr>
            <a:spLocks noGrp="1"/>
          </p:cNvSpPr>
          <p:nvPr>
            <p:ph type="sldNum" sz="quarter" idx="16"/>
          </p:nvPr>
        </p:nvSpPr>
        <p:spPr>
          <a:xfrm>
            <a:off x="3500704" y="6194426"/>
            <a:ext cx="2133600" cy="365125"/>
          </a:xfrm>
          <a:prstGeom prst="rect">
            <a:avLst/>
          </a:prstGeom>
        </p:spPr>
        <p:txBody>
          <a:bodyPr/>
          <a:lstStyle>
            <a:lvl1pPr algn="ctr">
              <a:defRPr sz="1100"/>
            </a:lvl1pPr>
          </a:lstStyle>
          <a:p>
            <a:fld id="{9CDC3FFB-3268-453B-B185-AB33BF655EEC}" type="slidenum">
              <a:rPr lang="fi-FI" smtClean="0"/>
              <a:t>‹#›</a:t>
            </a:fld>
            <a:endParaRPr lang="fi-FI"/>
          </a:p>
        </p:txBody>
      </p:sp>
      <p:sp>
        <p:nvSpPr>
          <p:cNvPr id="6" name="Päivämäärän paikkamerkki 3"/>
          <p:cNvSpPr>
            <a:spLocks noGrp="1"/>
          </p:cNvSpPr>
          <p:nvPr>
            <p:ph type="dt" sz="half" idx="17"/>
          </p:nvPr>
        </p:nvSpPr>
        <p:spPr>
          <a:xfrm>
            <a:off x="6553200" y="6175941"/>
            <a:ext cx="2133600" cy="365125"/>
          </a:xfrm>
          <a:prstGeom prst="rect">
            <a:avLst/>
          </a:prstGeom>
        </p:spPr>
        <p:txBody>
          <a:bodyPr/>
          <a:lstStyle>
            <a:lvl1pPr algn="r">
              <a:defRPr sz="1100"/>
            </a:lvl1pPr>
          </a:lstStyle>
          <a:p>
            <a:fld id="{9210A436-6720-4FAC-B859-4FDB8324AD9B}" type="datetime1">
              <a:rPr lang="fi-FI" smtClean="0"/>
              <a:t>25.10.2017</a:t>
            </a:fld>
            <a:endParaRPr lang="fi-FI"/>
          </a:p>
        </p:txBody>
      </p:sp>
      <p:sp>
        <p:nvSpPr>
          <p:cNvPr id="7" name="Sisällön paikkamerkki 4"/>
          <p:cNvSpPr>
            <a:spLocks noGrp="1"/>
          </p:cNvSpPr>
          <p:nvPr>
            <p:ph sz="half" idx="18"/>
          </p:nvPr>
        </p:nvSpPr>
        <p:spPr>
          <a:xfrm>
            <a:off x="501729" y="4850088"/>
            <a:ext cx="3998263" cy="1263749"/>
          </a:xfrm>
        </p:spPr>
        <p:txBody>
          <a:bodyPr/>
          <a:lstStyle/>
          <a:p>
            <a:pPr marL="0" lvl="0" indent="0"/>
            <a:r>
              <a:rPr lang="en-US"/>
              <a:t>Edit Master text styles</a:t>
            </a:r>
          </a:p>
        </p:txBody>
      </p:sp>
      <p:sp>
        <p:nvSpPr>
          <p:cNvPr id="9" name="Sisällön paikkamerkki 4"/>
          <p:cNvSpPr>
            <a:spLocks noGrp="1"/>
          </p:cNvSpPr>
          <p:nvPr>
            <p:ph sz="half" idx="19"/>
          </p:nvPr>
        </p:nvSpPr>
        <p:spPr>
          <a:xfrm>
            <a:off x="4716016" y="4869160"/>
            <a:ext cx="3998263" cy="1263749"/>
          </a:xfrm>
        </p:spPr>
        <p:txBody>
          <a:bodyPr/>
          <a:lstStyle/>
          <a:p>
            <a:pPr marL="0" lvl="0" indent="0"/>
            <a:r>
              <a:rPr lang="en-US"/>
              <a:t>Edit Master text styles</a:t>
            </a:r>
          </a:p>
        </p:txBody>
      </p:sp>
    </p:spTree>
    <p:extLst>
      <p:ext uri="{BB962C8B-B14F-4D97-AF65-F5344CB8AC3E}">
        <p14:creationId xmlns:p14="http://schemas.microsoft.com/office/powerpoint/2010/main" val="42149878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twoObj" preserve="1">
  <p:cSld name="4_Kaksi sisältökohdetta">
    <p:spTree>
      <p:nvGrpSpPr>
        <p:cNvPr id="1" name=""/>
        <p:cNvGrpSpPr/>
        <p:nvPr/>
      </p:nvGrpSpPr>
      <p:grpSpPr>
        <a:xfrm>
          <a:off x="0" y="0"/>
          <a:ext cx="0" cy="0"/>
          <a:chOff x="0" y="0"/>
          <a:chExt cx="0" cy="0"/>
        </a:xfrm>
      </p:grpSpPr>
      <p:sp>
        <p:nvSpPr>
          <p:cNvPr id="2" name="Otsikko 1"/>
          <p:cNvSpPr>
            <a:spLocks noGrp="1"/>
          </p:cNvSpPr>
          <p:nvPr>
            <p:ph type="title"/>
          </p:nvPr>
        </p:nvSpPr>
        <p:spPr/>
        <p:txBody>
          <a:bodyPr/>
          <a:lstStyle/>
          <a:p>
            <a:r>
              <a:rPr lang="en-US"/>
              <a:t>Click to edit Master title style</a:t>
            </a:r>
            <a:endParaRPr lang="fi-FI"/>
          </a:p>
        </p:txBody>
      </p:sp>
      <p:sp>
        <p:nvSpPr>
          <p:cNvPr id="3" name="Sisällön paikkamerkki 2"/>
          <p:cNvSpPr>
            <a:spLocks noGrp="1"/>
          </p:cNvSpPr>
          <p:nvPr>
            <p:ph sz="half" idx="1"/>
          </p:nvPr>
        </p:nvSpPr>
        <p:spPr>
          <a:xfrm>
            <a:off x="495300" y="1600202"/>
            <a:ext cx="4004692" cy="4525963"/>
          </a:xfrm>
        </p:spPr>
        <p:txBody>
          <a:bodyPr/>
          <a:lstStyle>
            <a:lvl1pPr>
              <a:defRPr sz="2000"/>
            </a:lvl1pPr>
            <a:lvl2pPr>
              <a:defRPr sz="1400"/>
            </a:lvl2pPr>
            <a:lvl3pPr>
              <a:defRPr sz="1400"/>
            </a:lvl3pPr>
            <a:lvl4pPr>
              <a:defRPr sz="1400"/>
            </a:lvl4pPr>
            <a:lvl5pPr>
              <a:defRPr sz="14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fi-FI" dirty="0"/>
          </a:p>
        </p:txBody>
      </p:sp>
      <p:sp>
        <p:nvSpPr>
          <p:cNvPr id="4" name="Sisällön paikkamerkki 3"/>
          <p:cNvSpPr>
            <a:spLocks noGrp="1"/>
          </p:cNvSpPr>
          <p:nvPr>
            <p:ph sz="half" idx="2"/>
          </p:nvPr>
        </p:nvSpPr>
        <p:spPr>
          <a:xfrm>
            <a:off x="4716016" y="1600202"/>
            <a:ext cx="4032448" cy="4525963"/>
          </a:xfrm>
        </p:spPr>
        <p:txBody>
          <a:bodyPr/>
          <a:lstStyle>
            <a:lvl1pPr>
              <a:defRPr sz="2000"/>
            </a:lvl1pPr>
            <a:lvl2pPr>
              <a:defRPr sz="1400"/>
            </a:lvl2pPr>
            <a:lvl3pPr>
              <a:defRPr sz="1400"/>
            </a:lvl3pPr>
            <a:lvl4pPr>
              <a:defRPr sz="1400"/>
            </a:lvl4pPr>
            <a:lvl5pPr>
              <a:defRPr sz="14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fi-FI" dirty="0"/>
          </a:p>
        </p:txBody>
      </p:sp>
      <p:sp>
        <p:nvSpPr>
          <p:cNvPr id="8" name="Dian numeron paikkamerkki 5"/>
          <p:cNvSpPr>
            <a:spLocks noGrp="1"/>
          </p:cNvSpPr>
          <p:nvPr>
            <p:ph type="sldNum" sz="quarter" idx="16"/>
          </p:nvPr>
        </p:nvSpPr>
        <p:spPr>
          <a:xfrm>
            <a:off x="3500704" y="6194426"/>
            <a:ext cx="2133600" cy="365125"/>
          </a:xfrm>
          <a:prstGeom prst="rect">
            <a:avLst/>
          </a:prstGeom>
        </p:spPr>
        <p:txBody>
          <a:bodyPr/>
          <a:lstStyle>
            <a:lvl1pPr algn="ctr">
              <a:defRPr sz="1100"/>
            </a:lvl1pPr>
          </a:lstStyle>
          <a:p>
            <a:fld id="{9CDC3FFB-3268-453B-B185-AB33BF655EEC}" type="slidenum">
              <a:rPr lang="fi-FI" smtClean="0"/>
              <a:t>‹#›</a:t>
            </a:fld>
            <a:endParaRPr lang="fi-FI"/>
          </a:p>
        </p:txBody>
      </p:sp>
      <p:sp>
        <p:nvSpPr>
          <p:cNvPr id="6" name="Päivämäärän paikkamerkki 3"/>
          <p:cNvSpPr>
            <a:spLocks noGrp="1"/>
          </p:cNvSpPr>
          <p:nvPr>
            <p:ph type="dt" sz="half" idx="17"/>
          </p:nvPr>
        </p:nvSpPr>
        <p:spPr>
          <a:xfrm>
            <a:off x="6553200" y="6175941"/>
            <a:ext cx="2133600" cy="365125"/>
          </a:xfrm>
          <a:prstGeom prst="rect">
            <a:avLst/>
          </a:prstGeom>
        </p:spPr>
        <p:txBody>
          <a:bodyPr/>
          <a:lstStyle>
            <a:lvl1pPr algn="r">
              <a:defRPr sz="1100"/>
            </a:lvl1pPr>
          </a:lstStyle>
          <a:p>
            <a:fld id="{9210A436-6720-4FAC-B859-4FDB8324AD9B}" type="datetime1">
              <a:rPr lang="fi-FI" smtClean="0"/>
              <a:t>25.10.2017</a:t>
            </a:fld>
            <a:endParaRPr lang="fi-FI"/>
          </a:p>
        </p:txBody>
      </p:sp>
    </p:spTree>
    <p:extLst>
      <p:ext uri="{BB962C8B-B14F-4D97-AF65-F5344CB8AC3E}">
        <p14:creationId xmlns:p14="http://schemas.microsoft.com/office/powerpoint/2010/main" val="390512225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Vain otsikko">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8" name="Dian numeron paikkamerkki 5"/>
          <p:cNvSpPr>
            <a:spLocks noGrp="1"/>
          </p:cNvSpPr>
          <p:nvPr>
            <p:ph type="sldNum" sz="quarter" idx="16"/>
          </p:nvPr>
        </p:nvSpPr>
        <p:spPr>
          <a:xfrm>
            <a:off x="3500704" y="6249005"/>
            <a:ext cx="2133600" cy="365125"/>
          </a:xfrm>
          <a:prstGeom prst="rect">
            <a:avLst/>
          </a:prstGeom>
        </p:spPr>
        <p:txBody>
          <a:bodyPr anchor="b"/>
          <a:lstStyle>
            <a:lvl1pPr algn="ctr">
              <a:defRPr sz="1100"/>
            </a:lvl1pPr>
          </a:lstStyle>
          <a:p>
            <a:fld id="{9CDC3FFB-3268-453B-B185-AB33BF655EEC}" type="slidenum">
              <a:rPr lang="fi-FI" smtClean="0"/>
              <a:t>‹#›</a:t>
            </a:fld>
            <a:endParaRPr lang="fi-FI"/>
          </a:p>
        </p:txBody>
      </p:sp>
      <p:sp>
        <p:nvSpPr>
          <p:cNvPr id="5" name="Päivämäärän paikkamerkki 3"/>
          <p:cNvSpPr>
            <a:spLocks noGrp="1"/>
          </p:cNvSpPr>
          <p:nvPr>
            <p:ph type="dt" sz="half" idx="14"/>
          </p:nvPr>
        </p:nvSpPr>
        <p:spPr>
          <a:xfrm>
            <a:off x="6553200" y="6230520"/>
            <a:ext cx="2133600" cy="365125"/>
          </a:xfrm>
          <a:prstGeom prst="rect">
            <a:avLst/>
          </a:prstGeom>
        </p:spPr>
        <p:txBody>
          <a:bodyPr anchor="b"/>
          <a:lstStyle>
            <a:lvl1pPr algn="r">
              <a:defRPr sz="1100"/>
            </a:lvl1pPr>
          </a:lstStyle>
          <a:p>
            <a:fld id="{198EBE80-3C43-4C46-B655-FD1A590E76A7}" type="datetime1">
              <a:rPr lang="fi-FI" smtClean="0"/>
              <a:t>25.10.2017</a:t>
            </a:fld>
            <a:endParaRPr lang="fi-FI"/>
          </a:p>
        </p:txBody>
      </p:sp>
      <p:sp>
        <p:nvSpPr>
          <p:cNvPr id="3" name="Title 2">
            <a:extLst>
              <a:ext uri="{FF2B5EF4-FFF2-40B4-BE49-F238E27FC236}">
                <a16:creationId xmlns:a16="http://schemas.microsoft.com/office/drawing/2014/main" xmlns="" id="{56423C3E-1532-4CF4-AB6C-48EF181D373F}"/>
              </a:ext>
            </a:extLst>
          </p:cNvPr>
          <p:cNvSpPr>
            <a:spLocks noGrp="1"/>
          </p:cNvSpPr>
          <p:nvPr>
            <p:ph type="title"/>
          </p:nvPr>
        </p:nvSpPr>
        <p:spPr/>
        <p:txBody>
          <a:bodyPr anchor="t"/>
          <a:lstStyle>
            <a:lvl1pPr>
              <a:defRPr sz="2800"/>
            </a:lvl1pPr>
          </a:lstStyle>
          <a:p>
            <a:r>
              <a:rPr lang="en-US"/>
              <a:t>Click to edit Master title style</a:t>
            </a:r>
            <a:endParaRPr lang="fi-FI"/>
          </a:p>
        </p:txBody>
      </p:sp>
    </p:spTree>
    <p:extLst>
      <p:ext uri="{BB962C8B-B14F-4D97-AF65-F5344CB8AC3E}">
        <p14:creationId xmlns:p14="http://schemas.microsoft.com/office/powerpoint/2010/main" val="14817084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blank" preserve="1">
  <p:cSld name="Tyhjä">
    <p:spTree>
      <p:nvGrpSpPr>
        <p:cNvPr id="1" name=""/>
        <p:cNvGrpSpPr/>
        <p:nvPr/>
      </p:nvGrpSpPr>
      <p:grpSpPr>
        <a:xfrm>
          <a:off x="0" y="0"/>
          <a:ext cx="0" cy="0"/>
          <a:chOff x="0" y="0"/>
          <a:chExt cx="0" cy="0"/>
        </a:xfrm>
      </p:grpSpPr>
      <p:sp>
        <p:nvSpPr>
          <p:cNvPr id="5" name="Dian numeron paikkamerkki 5"/>
          <p:cNvSpPr>
            <a:spLocks noGrp="1"/>
          </p:cNvSpPr>
          <p:nvPr>
            <p:ph type="sldNum" sz="quarter" idx="16"/>
          </p:nvPr>
        </p:nvSpPr>
        <p:spPr>
          <a:xfrm>
            <a:off x="3500704" y="6194426"/>
            <a:ext cx="2133600" cy="365125"/>
          </a:xfrm>
          <a:prstGeom prst="rect">
            <a:avLst/>
          </a:prstGeom>
        </p:spPr>
        <p:txBody>
          <a:bodyPr/>
          <a:lstStyle>
            <a:lvl1pPr algn="ctr">
              <a:defRPr sz="1100"/>
            </a:lvl1pPr>
          </a:lstStyle>
          <a:p>
            <a:fld id="{9CDC3FFB-3268-453B-B185-AB33BF655EEC}" type="slidenum">
              <a:rPr lang="fi-FI" smtClean="0"/>
              <a:t>‹#›</a:t>
            </a:fld>
            <a:endParaRPr lang="fi-FI"/>
          </a:p>
        </p:txBody>
      </p:sp>
      <p:sp>
        <p:nvSpPr>
          <p:cNvPr id="3" name="Päivämäärän paikkamerkki 3"/>
          <p:cNvSpPr>
            <a:spLocks noGrp="1"/>
          </p:cNvSpPr>
          <p:nvPr>
            <p:ph type="dt" sz="half" idx="14"/>
          </p:nvPr>
        </p:nvSpPr>
        <p:spPr>
          <a:xfrm>
            <a:off x="6553200" y="6175941"/>
            <a:ext cx="2133600" cy="365125"/>
          </a:xfrm>
          <a:prstGeom prst="rect">
            <a:avLst/>
          </a:prstGeom>
        </p:spPr>
        <p:txBody>
          <a:bodyPr/>
          <a:lstStyle>
            <a:lvl1pPr algn="r">
              <a:defRPr sz="1100"/>
            </a:lvl1pPr>
          </a:lstStyle>
          <a:p>
            <a:fld id="{9F7840FD-96C7-4F6F-B7E5-A651E7766EAC}" type="datetime1">
              <a:rPr lang="fi-FI" smtClean="0"/>
              <a:t>25.10.2017</a:t>
            </a:fld>
            <a:endParaRPr lang="fi-FI"/>
          </a:p>
        </p:txBody>
      </p:sp>
    </p:spTree>
    <p:extLst>
      <p:ext uri="{BB962C8B-B14F-4D97-AF65-F5344CB8AC3E}">
        <p14:creationId xmlns:p14="http://schemas.microsoft.com/office/powerpoint/2010/main" val="290095311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objTx" preserve="1">
  <p:cSld name="Otsikollinen sisältö">
    <p:spTree>
      <p:nvGrpSpPr>
        <p:cNvPr id="1" name=""/>
        <p:cNvGrpSpPr/>
        <p:nvPr/>
      </p:nvGrpSpPr>
      <p:grpSpPr>
        <a:xfrm>
          <a:off x="0" y="0"/>
          <a:ext cx="0" cy="0"/>
          <a:chOff x="0" y="0"/>
          <a:chExt cx="0" cy="0"/>
        </a:xfrm>
      </p:grpSpPr>
      <p:sp>
        <p:nvSpPr>
          <p:cNvPr id="2" name="Otsikko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endParaRPr lang="fi-FI" dirty="0"/>
          </a:p>
        </p:txBody>
      </p:sp>
      <p:sp>
        <p:nvSpPr>
          <p:cNvPr id="3" name="Sisällön paikkamerkki 2"/>
          <p:cNvSpPr>
            <a:spLocks noGrp="1"/>
          </p:cNvSpPr>
          <p:nvPr>
            <p:ph idx="1"/>
          </p:nvPr>
        </p:nvSpPr>
        <p:spPr>
          <a:xfrm>
            <a:off x="3575051" y="1435100"/>
            <a:ext cx="5111750" cy="4691064"/>
          </a:xfrm>
        </p:spPr>
        <p:txBody>
          <a:bodyPr/>
          <a:lstStyle>
            <a:lvl1pPr>
              <a:defRPr sz="2000"/>
            </a:lvl1pPr>
            <a:lvl2pPr>
              <a:defRPr sz="1400"/>
            </a:lvl2pPr>
            <a:lvl3pPr>
              <a:defRPr sz="1400"/>
            </a:lvl3pPr>
            <a:lvl4pPr>
              <a:defRPr sz="1400"/>
            </a:lvl4pPr>
            <a:lvl5pPr>
              <a:defRPr sz="14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fi-FI" dirty="0"/>
          </a:p>
        </p:txBody>
      </p:sp>
      <p:sp>
        <p:nvSpPr>
          <p:cNvPr id="4" name="Tekstin paikkamerkki 3"/>
          <p:cNvSpPr>
            <a:spLocks noGrp="1"/>
          </p:cNvSpPr>
          <p:nvPr>
            <p:ph type="body" sz="half" idx="2"/>
          </p:nvPr>
        </p:nvSpPr>
        <p:spPr>
          <a:xfrm>
            <a:off x="457200" y="1435102"/>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8" name="Dian numeron paikkamerkki 5"/>
          <p:cNvSpPr>
            <a:spLocks noGrp="1"/>
          </p:cNvSpPr>
          <p:nvPr>
            <p:ph type="sldNum" sz="quarter" idx="16"/>
          </p:nvPr>
        </p:nvSpPr>
        <p:spPr>
          <a:xfrm>
            <a:off x="3500704" y="6194426"/>
            <a:ext cx="2133600" cy="365125"/>
          </a:xfrm>
          <a:prstGeom prst="rect">
            <a:avLst/>
          </a:prstGeom>
        </p:spPr>
        <p:txBody>
          <a:bodyPr/>
          <a:lstStyle>
            <a:lvl1pPr algn="ctr">
              <a:defRPr sz="1100"/>
            </a:lvl1pPr>
          </a:lstStyle>
          <a:p>
            <a:fld id="{9CDC3FFB-3268-453B-B185-AB33BF655EEC}" type="slidenum">
              <a:rPr lang="fi-FI" smtClean="0"/>
              <a:t>‹#›</a:t>
            </a:fld>
            <a:endParaRPr lang="fi-FI"/>
          </a:p>
        </p:txBody>
      </p:sp>
      <p:sp>
        <p:nvSpPr>
          <p:cNvPr id="6" name="Päivämäärän paikkamerkki 3"/>
          <p:cNvSpPr>
            <a:spLocks noGrp="1"/>
          </p:cNvSpPr>
          <p:nvPr>
            <p:ph type="dt" sz="half" idx="14"/>
          </p:nvPr>
        </p:nvSpPr>
        <p:spPr>
          <a:xfrm>
            <a:off x="6553200" y="6175941"/>
            <a:ext cx="2133600" cy="365125"/>
          </a:xfrm>
          <a:prstGeom prst="rect">
            <a:avLst/>
          </a:prstGeom>
        </p:spPr>
        <p:txBody>
          <a:bodyPr/>
          <a:lstStyle>
            <a:lvl1pPr algn="r">
              <a:defRPr sz="1100"/>
            </a:lvl1pPr>
          </a:lstStyle>
          <a:p>
            <a:fld id="{02457CA2-5890-49BE-8797-DD8D72A6A267}" type="datetime1">
              <a:rPr lang="fi-FI" smtClean="0"/>
              <a:t>25.10.2017</a:t>
            </a:fld>
            <a:endParaRPr lang="fi-FI"/>
          </a:p>
        </p:txBody>
      </p:sp>
    </p:spTree>
    <p:extLst>
      <p:ext uri="{BB962C8B-B14F-4D97-AF65-F5344CB8AC3E}">
        <p14:creationId xmlns:p14="http://schemas.microsoft.com/office/powerpoint/2010/main" val="193191402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picTx" preserve="1">
  <p:cSld name="Otsikollinen kuva">
    <p:spTree>
      <p:nvGrpSpPr>
        <p:cNvPr id="1" name=""/>
        <p:cNvGrpSpPr/>
        <p:nvPr/>
      </p:nvGrpSpPr>
      <p:grpSpPr>
        <a:xfrm>
          <a:off x="0" y="0"/>
          <a:ext cx="0" cy="0"/>
          <a:chOff x="0" y="0"/>
          <a:chExt cx="0" cy="0"/>
        </a:xfrm>
      </p:grpSpPr>
      <p:sp>
        <p:nvSpPr>
          <p:cNvPr id="2" name="Otsikko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endParaRPr lang="fi-FI"/>
          </a:p>
        </p:txBody>
      </p:sp>
      <p:sp>
        <p:nvSpPr>
          <p:cNvPr id="3" name="Kuvan paikkamerkki 2"/>
          <p:cNvSpPr>
            <a:spLocks noGrp="1"/>
          </p:cNvSpPr>
          <p:nvPr>
            <p:ph type="pic" idx="1"/>
          </p:nvPr>
        </p:nvSpPr>
        <p:spPr>
          <a:xfrm>
            <a:off x="1792288" y="764703"/>
            <a:ext cx="5486400" cy="3962871"/>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a:t>Click icon to add picture</a:t>
            </a:r>
            <a:endParaRPr lang="fi-FI" noProof="0"/>
          </a:p>
        </p:txBody>
      </p:sp>
      <p:sp>
        <p:nvSpPr>
          <p:cNvPr id="4" name="Tekstin paikkamerkki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8" name="Dian numeron paikkamerkki 5"/>
          <p:cNvSpPr>
            <a:spLocks noGrp="1"/>
          </p:cNvSpPr>
          <p:nvPr>
            <p:ph type="sldNum" sz="quarter" idx="16"/>
          </p:nvPr>
        </p:nvSpPr>
        <p:spPr>
          <a:xfrm>
            <a:off x="3500704" y="6194426"/>
            <a:ext cx="2133600" cy="365125"/>
          </a:xfrm>
          <a:prstGeom prst="rect">
            <a:avLst/>
          </a:prstGeom>
        </p:spPr>
        <p:txBody>
          <a:bodyPr/>
          <a:lstStyle>
            <a:lvl1pPr algn="ctr">
              <a:defRPr sz="1100"/>
            </a:lvl1pPr>
          </a:lstStyle>
          <a:p>
            <a:fld id="{9CDC3FFB-3268-453B-B185-AB33BF655EEC}" type="slidenum">
              <a:rPr lang="fi-FI" smtClean="0"/>
              <a:t>‹#›</a:t>
            </a:fld>
            <a:endParaRPr lang="fi-FI" dirty="0"/>
          </a:p>
        </p:txBody>
      </p:sp>
      <p:sp>
        <p:nvSpPr>
          <p:cNvPr id="9" name="Päivämäärän paikkamerkki 3"/>
          <p:cNvSpPr>
            <a:spLocks noGrp="1"/>
          </p:cNvSpPr>
          <p:nvPr>
            <p:ph type="dt" sz="half" idx="14"/>
          </p:nvPr>
        </p:nvSpPr>
        <p:spPr>
          <a:xfrm>
            <a:off x="6553200" y="6175941"/>
            <a:ext cx="2133600" cy="365125"/>
          </a:xfrm>
          <a:prstGeom prst="rect">
            <a:avLst/>
          </a:prstGeom>
        </p:spPr>
        <p:txBody>
          <a:bodyPr/>
          <a:lstStyle>
            <a:lvl1pPr algn="r">
              <a:defRPr sz="1100"/>
            </a:lvl1pPr>
          </a:lstStyle>
          <a:p>
            <a:fld id="{0529B3C4-64CB-4825-A28B-0090922534AF}" type="datetime1">
              <a:rPr lang="fi-FI" smtClean="0"/>
              <a:t>25.10.2017</a:t>
            </a:fld>
            <a:endParaRPr lang="fi-FI" dirty="0"/>
          </a:p>
        </p:txBody>
      </p:sp>
    </p:spTree>
    <p:extLst>
      <p:ext uri="{BB962C8B-B14F-4D97-AF65-F5344CB8AC3E}">
        <p14:creationId xmlns:p14="http://schemas.microsoft.com/office/powerpoint/2010/main" val="55068408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1_Otsikkodia">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2" name="Otsikko 1"/>
          <p:cNvSpPr>
            <a:spLocks noGrp="1"/>
          </p:cNvSpPr>
          <p:nvPr>
            <p:ph type="ctrTitle"/>
          </p:nvPr>
        </p:nvSpPr>
        <p:spPr>
          <a:xfrm>
            <a:off x="1062051" y="3054627"/>
            <a:ext cx="7772400" cy="614185"/>
          </a:xfrm>
        </p:spPr>
        <p:txBody>
          <a:bodyPr/>
          <a:lstStyle/>
          <a:p>
            <a:r>
              <a:rPr lang="en-US"/>
              <a:t>Click to edit Master title style</a:t>
            </a:r>
            <a:endParaRPr lang="fi-FI"/>
          </a:p>
        </p:txBody>
      </p:sp>
      <p:sp>
        <p:nvSpPr>
          <p:cNvPr id="3" name="Alaotsikko 2"/>
          <p:cNvSpPr>
            <a:spLocks noGrp="1"/>
          </p:cNvSpPr>
          <p:nvPr>
            <p:ph type="subTitle" idx="1"/>
          </p:nvPr>
        </p:nvSpPr>
        <p:spPr>
          <a:xfrm>
            <a:off x="1062051" y="3780289"/>
            <a:ext cx="6400800" cy="445911"/>
          </a:xfrm>
        </p:spPr>
        <p:txBody>
          <a:bodyPr/>
          <a:lstStyle>
            <a:lvl1pPr marL="0" indent="0" algn="l">
              <a:buNone/>
              <a:defRPr>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fi-FI"/>
          </a:p>
        </p:txBody>
      </p:sp>
      <p:sp>
        <p:nvSpPr>
          <p:cNvPr id="9" name="Sisällön paikkamerkki 8"/>
          <p:cNvSpPr>
            <a:spLocks noGrp="1"/>
          </p:cNvSpPr>
          <p:nvPr>
            <p:ph sz="quarter" idx="13"/>
          </p:nvPr>
        </p:nvSpPr>
        <p:spPr>
          <a:xfrm>
            <a:off x="1062051" y="4374366"/>
            <a:ext cx="4164623" cy="903288"/>
          </a:xfrm>
        </p:spPr>
        <p:txBody>
          <a:bodyPr/>
          <a:lstStyle>
            <a:lvl1pPr>
              <a:defRPr sz="1400"/>
            </a:lvl1pPr>
          </a:lstStyle>
          <a:p>
            <a:pPr lvl="0"/>
            <a:r>
              <a:rPr lang="en-US"/>
              <a:t>Edit Master text styles</a:t>
            </a:r>
          </a:p>
        </p:txBody>
      </p:sp>
    </p:spTree>
    <p:extLst>
      <p:ext uri="{BB962C8B-B14F-4D97-AF65-F5344CB8AC3E}">
        <p14:creationId xmlns:p14="http://schemas.microsoft.com/office/powerpoint/2010/main" val="578612777"/>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2_Otsikko ja sisältö">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3" name="Sisällön paikkamerkki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fi-FI"/>
          </a:p>
        </p:txBody>
      </p:sp>
      <p:sp>
        <p:nvSpPr>
          <p:cNvPr id="7" name="Otsikko 1"/>
          <p:cNvSpPr>
            <a:spLocks noGrp="1"/>
          </p:cNvSpPr>
          <p:nvPr>
            <p:ph type="title"/>
          </p:nvPr>
        </p:nvSpPr>
        <p:spPr>
          <a:xfrm>
            <a:off x="457200" y="367380"/>
            <a:ext cx="8229600" cy="1143000"/>
          </a:xfrm>
        </p:spPr>
        <p:txBody>
          <a:bodyPr/>
          <a:lstStyle/>
          <a:p>
            <a:r>
              <a:rPr lang="en-US"/>
              <a:t>Click to edit Master title style</a:t>
            </a:r>
            <a:endParaRPr lang="fi-FI"/>
          </a:p>
        </p:txBody>
      </p:sp>
      <p:sp>
        <p:nvSpPr>
          <p:cNvPr id="8" name="Sisällön paikkamerkki 6"/>
          <p:cNvSpPr>
            <a:spLocks noGrp="1"/>
          </p:cNvSpPr>
          <p:nvPr>
            <p:ph sz="quarter" idx="13"/>
          </p:nvPr>
        </p:nvSpPr>
        <p:spPr>
          <a:xfrm>
            <a:off x="457200" y="260648"/>
            <a:ext cx="2085243" cy="441325"/>
          </a:xfrm>
        </p:spPr>
        <p:txBody>
          <a:bodyPr/>
          <a:lstStyle>
            <a:lvl1pPr>
              <a:defRPr>
                <a:solidFill>
                  <a:schemeClr val="accent1"/>
                </a:solidFill>
              </a:defRPr>
            </a:lvl1pPr>
          </a:lstStyle>
          <a:p>
            <a:pPr lvl="0"/>
            <a:r>
              <a:rPr lang="en-US"/>
              <a:t>Edit Master text styles</a:t>
            </a:r>
          </a:p>
        </p:txBody>
      </p:sp>
      <p:sp>
        <p:nvSpPr>
          <p:cNvPr id="10" name="Dian numeron paikkamerkki 5"/>
          <p:cNvSpPr>
            <a:spLocks noGrp="1"/>
          </p:cNvSpPr>
          <p:nvPr>
            <p:ph type="sldNum" sz="quarter" idx="16"/>
          </p:nvPr>
        </p:nvSpPr>
        <p:spPr>
          <a:xfrm>
            <a:off x="3500704" y="6194426"/>
            <a:ext cx="2133600" cy="365125"/>
          </a:xfrm>
          <a:prstGeom prst="rect">
            <a:avLst/>
          </a:prstGeom>
        </p:spPr>
        <p:txBody>
          <a:bodyPr/>
          <a:lstStyle>
            <a:lvl1pPr algn="ctr">
              <a:defRPr sz="1100"/>
            </a:lvl1pPr>
          </a:lstStyle>
          <a:p>
            <a:fld id="{9CDC3FFB-3268-453B-B185-AB33BF655EEC}" type="slidenum">
              <a:rPr lang="fi-FI" smtClean="0"/>
              <a:t>‹#›</a:t>
            </a:fld>
            <a:endParaRPr lang="fi-FI"/>
          </a:p>
        </p:txBody>
      </p:sp>
      <p:sp>
        <p:nvSpPr>
          <p:cNvPr id="11" name="Päivämäärän paikkamerkki 3"/>
          <p:cNvSpPr>
            <a:spLocks noGrp="1"/>
          </p:cNvSpPr>
          <p:nvPr>
            <p:ph type="dt" sz="half" idx="14"/>
          </p:nvPr>
        </p:nvSpPr>
        <p:spPr>
          <a:xfrm>
            <a:off x="6553200" y="6175941"/>
            <a:ext cx="2133600" cy="365125"/>
          </a:xfrm>
          <a:prstGeom prst="rect">
            <a:avLst/>
          </a:prstGeom>
        </p:spPr>
        <p:txBody>
          <a:bodyPr/>
          <a:lstStyle>
            <a:lvl1pPr algn="r">
              <a:defRPr sz="1100"/>
            </a:lvl1pPr>
          </a:lstStyle>
          <a:p>
            <a:fld id="{7F46B144-2E9C-48DA-B620-08433CD6C553}" type="datetime1">
              <a:rPr lang="fi-FI" smtClean="0"/>
              <a:t>25.10.2017</a:t>
            </a:fld>
            <a:endParaRPr lang="fi-FI"/>
          </a:p>
        </p:txBody>
      </p:sp>
      <p:pic>
        <p:nvPicPr>
          <p:cNvPr id="9" name="Picture 4"/>
          <p:cNvPicPr>
            <a:picLocks noChangeAspect="1" noChangeArrowheads="1"/>
          </p:cNvPicPr>
          <p:nvPr userDrawn="1"/>
        </p:nvPicPr>
        <p:blipFill rotWithShape="1">
          <a:blip r:embed="rId3" cstate="print">
            <a:extLst>
              <a:ext uri="{28A0092B-C50C-407E-A947-70E740481C1C}">
                <a14:useLocalDpi xmlns:a14="http://schemas.microsoft.com/office/drawing/2010/main" val="0"/>
              </a:ext>
            </a:extLst>
          </a:blip>
          <a:srcRect b="35005"/>
          <a:stretch/>
        </p:blipFill>
        <p:spPr bwMode="auto">
          <a:xfrm>
            <a:off x="314747" y="6165304"/>
            <a:ext cx="1952997" cy="29547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2" name="Picture 12"/>
          <p:cNvPicPr>
            <a:picLocks noChangeAspect="1" noChangeArrowheads="1"/>
          </p:cNvPicPr>
          <p:nvPr userDrawn="1"/>
        </p:nvPicPr>
        <p:blipFill>
          <a:blip r:embed="rId4">
            <a:extLst>
              <a:ext uri="{28A0092B-C50C-407E-A947-70E740481C1C}">
                <a14:useLocalDpi xmlns:a14="http://schemas.microsoft.com/office/drawing/2010/main" val="0"/>
              </a:ext>
            </a:extLst>
          </a:blip>
          <a:srcRect/>
          <a:stretch>
            <a:fillRect/>
          </a:stretch>
        </p:blipFill>
        <p:spPr bwMode="auto">
          <a:xfrm>
            <a:off x="-124" y="6160343"/>
            <a:ext cx="2257425" cy="5810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691177990"/>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obj" preserve="1">
  <p:cSld name="3_Otsikko ja sisältö">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2" name="Otsikko 1"/>
          <p:cNvSpPr>
            <a:spLocks noGrp="1"/>
          </p:cNvSpPr>
          <p:nvPr>
            <p:ph type="title"/>
          </p:nvPr>
        </p:nvSpPr>
        <p:spPr>
          <a:xfrm>
            <a:off x="457200" y="274638"/>
            <a:ext cx="8219256" cy="1143000"/>
          </a:xfrm>
        </p:spPr>
        <p:txBody>
          <a:bodyPr anchor="t"/>
          <a:lstStyle>
            <a:lvl1pPr>
              <a:defRPr sz="2800"/>
            </a:lvl1pPr>
          </a:lstStyle>
          <a:p>
            <a:r>
              <a:rPr lang="en-US"/>
              <a:t>Click to edit Master title style</a:t>
            </a:r>
            <a:endParaRPr lang="fi-FI"/>
          </a:p>
        </p:txBody>
      </p:sp>
      <p:sp>
        <p:nvSpPr>
          <p:cNvPr id="3" name="Sisällön paikkamerkki 2"/>
          <p:cNvSpPr>
            <a:spLocks noGrp="1"/>
          </p:cNvSpPr>
          <p:nvPr>
            <p:ph idx="1"/>
          </p:nvPr>
        </p:nvSpPr>
        <p:spPr/>
        <p:txBody>
          <a:bodyPr/>
          <a:lstStyle>
            <a:lvl1pPr>
              <a:defRPr sz="1800"/>
            </a:lvl1pPr>
            <a:lvl2pPr>
              <a:buClr>
                <a:schemeClr val="accent2"/>
              </a:buClr>
              <a:defRPr sz="1800"/>
            </a:lvl2pPr>
            <a:lvl3pPr>
              <a:buClr>
                <a:schemeClr val="accent2"/>
              </a:buClr>
              <a:defRPr sz="1800"/>
            </a:lvl3pPr>
            <a:lvl4pPr>
              <a:buClr>
                <a:schemeClr val="accent2"/>
              </a:buClr>
              <a:defRPr/>
            </a:lvl4pPr>
            <a:lvl5pPr>
              <a:buClr>
                <a:schemeClr val="accent2"/>
              </a:buClr>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fi-FI"/>
          </a:p>
        </p:txBody>
      </p:sp>
      <p:sp>
        <p:nvSpPr>
          <p:cNvPr id="7" name="Dian numeron paikkamerkki 5"/>
          <p:cNvSpPr>
            <a:spLocks noGrp="1"/>
          </p:cNvSpPr>
          <p:nvPr>
            <p:ph type="sldNum" sz="quarter" idx="16"/>
          </p:nvPr>
        </p:nvSpPr>
        <p:spPr>
          <a:xfrm>
            <a:off x="3500704" y="6194426"/>
            <a:ext cx="2133600" cy="365125"/>
          </a:xfrm>
          <a:prstGeom prst="rect">
            <a:avLst/>
          </a:prstGeom>
        </p:spPr>
        <p:txBody>
          <a:bodyPr/>
          <a:lstStyle>
            <a:lvl1pPr algn="ctr">
              <a:defRPr sz="1100"/>
            </a:lvl1pPr>
          </a:lstStyle>
          <a:p>
            <a:fld id="{9CDC3FFB-3268-453B-B185-AB33BF655EEC}" type="slidenum">
              <a:rPr lang="fi-FI" smtClean="0"/>
              <a:t>‹#›</a:t>
            </a:fld>
            <a:endParaRPr lang="fi-FI"/>
          </a:p>
        </p:txBody>
      </p:sp>
      <p:sp>
        <p:nvSpPr>
          <p:cNvPr id="8" name="Päivämäärän paikkamerkki 3"/>
          <p:cNvSpPr>
            <a:spLocks noGrp="1"/>
          </p:cNvSpPr>
          <p:nvPr>
            <p:ph type="dt" sz="half" idx="14"/>
          </p:nvPr>
        </p:nvSpPr>
        <p:spPr>
          <a:xfrm>
            <a:off x="6553200" y="6175941"/>
            <a:ext cx="2133600" cy="365125"/>
          </a:xfrm>
          <a:prstGeom prst="rect">
            <a:avLst/>
          </a:prstGeom>
        </p:spPr>
        <p:txBody>
          <a:bodyPr/>
          <a:lstStyle>
            <a:lvl1pPr algn="r">
              <a:defRPr sz="1100"/>
            </a:lvl1pPr>
          </a:lstStyle>
          <a:p>
            <a:fld id="{DC41C5AB-5CE3-4285-9985-641AB8B8F8C3}" type="datetime1">
              <a:rPr lang="fi-FI" smtClean="0"/>
              <a:t>25.10.2017</a:t>
            </a:fld>
            <a:endParaRPr lang="fi-FI"/>
          </a:p>
        </p:txBody>
      </p:sp>
      <p:pic>
        <p:nvPicPr>
          <p:cNvPr id="6" name="Picture 4"/>
          <p:cNvPicPr>
            <a:picLocks noChangeAspect="1" noChangeArrowheads="1"/>
          </p:cNvPicPr>
          <p:nvPr userDrawn="1"/>
        </p:nvPicPr>
        <p:blipFill rotWithShape="1">
          <a:blip r:embed="rId3" cstate="print">
            <a:extLst>
              <a:ext uri="{28A0092B-C50C-407E-A947-70E740481C1C}">
                <a14:useLocalDpi xmlns:a14="http://schemas.microsoft.com/office/drawing/2010/main" val="0"/>
              </a:ext>
            </a:extLst>
          </a:blip>
          <a:srcRect b="35005"/>
          <a:stretch/>
        </p:blipFill>
        <p:spPr bwMode="auto">
          <a:xfrm>
            <a:off x="314747" y="6165304"/>
            <a:ext cx="1952997" cy="29547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9" name="Picture 12"/>
          <p:cNvPicPr>
            <a:picLocks noChangeAspect="1" noChangeArrowheads="1"/>
          </p:cNvPicPr>
          <p:nvPr userDrawn="1"/>
        </p:nvPicPr>
        <p:blipFill>
          <a:blip r:embed="rId4">
            <a:extLst>
              <a:ext uri="{28A0092B-C50C-407E-A947-70E740481C1C}">
                <a14:useLocalDpi xmlns:a14="http://schemas.microsoft.com/office/drawing/2010/main" val="0"/>
              </a:ext>
            </a:extLst>
          </a:blip>
          <a:srcRect/>
          <a:stretch>
            <a:fillRect/>
          </a:stretch>
        </p:blipFill>
        <p:spPr bwMode="auto">
          <a:xfrm>
            <a:off x="-124" y="6160343"/>
            <a:ext cx="2257425" cy="5810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239909334"/>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secHead" preserve="1">
  <p:cSld name="1_Osan ylätunniste">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2" name="Otsikko 1"/>
          <p:cNvSpPr>
            <a:spLocks noGrp="1"/>
          </p:cNvSpPr>
          <p:nvPr>
            <p:ph type="title"/>
          </p:nvPr>
        </p:nvSpPr>
        <p:spPr>
          <a:xfrm>
            <a:off x="722313" y="2854680"/>
            <a:ext cx="7772400" cy="673099"/>
          </a:xfrm>
        </p:spPr>
        <p:txBody>
          <a:bodyPr anchor="t"/>
          <a:lstStyle>
            <a:lvl1pPr algn="ctr">
              <a:defRPr sz="4000" b="1" cap="none"/>
            </a:lvl1pPr>
          </a:lstStyle>
          <a:p>
            <a:r>
              <a:rPr lang="en-US"/>
              <a:t>Click to edit Master title style</a:t>
            </a:r>
            <a:endParaRPr lang="fi-FI"/>
          </a:p>
        </p:txBody>
      </p:sp>
      <p:sp>
        <p:nvSpPr>
          <p:cNvPr id="3" name="Tekstin paikkamerkki 2"/>
          <p:cNvSpPr>
            <a:spLocks noGrp="1"/>
          </p:cNvSpPr>
          <p:nvPr>
            <p:ph type="body" idx="1"/>
          </p:nvPr>
        </p:nvSpPr>
        <p:spPr>
          <a:xfrm>
            <a:off x="722313" y="3598335"/>
            <a:ext cx="7772400" cy="385233"/>
          </a:xfrm>
        </p:spPr>
        <p:txBody>
          <a:bodyPr anchor="b"/>
          <a:lstStyle>
            <a:lvl1pPr marL="0" indent="0" algn="ctr">
              <a:buNone/>
              <a:defRPr sz="2000">
                <a:solidFill>
                  <a:schemeClr val="bg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Tree>
    <p:extLst>
      <p:ext uri="{BB962C8B-B14F-4D97-AF65-F5344CB8AC3E}">
        <p14:creationId xmlns:p14="http://schemas.microsoft.com/office/powerpoint/2010/main" val="458970682"/>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p:cSld name="2_Kaksi sisältökohdetta">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3" name="Sisällön paikkamerkki 2"/>
          <p:cNvSpPr>
            <a:spLocks noGrp="1"/>
          </p:cNvSpPr>
          <p:nvPr>
            <p:ph sz="half" idx="1"/>
          </p:nvPr>
        </p:nvSpPr>
        <p:spPr>
          <a:xfrm>
            <a:off x="495300" y="1600202"/>
            <a:ext cx="4076700" cy="4525963"/>
          </a:xfrm>
        </p:spPr>
        <p:txBody>
          <a:bodyPr/>
          <a:lstStyle>
            <a:lvl1pPr>
              <a:defRPr sz="2000"/>
            </a:lvl1pPr>
            <a:lvl2pPr>
              <a:defRPr sz="1400"/>
            </a:lvl2pPr>
            <a:lvl3pPr>
              <a:defRPr sz="1400"/>
            </a:lvl3pPr>
            <a:lvl4pPr>
              <a:defRPr sz="1400"/>
            </a:lvl4pPr>
            <a:lvl5pPr>
              <a:defRPr sz="14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fi-FI" dirty="0"/>
          </a:p>
        </p:txBody>
      </p:sp>
      <p:sp>
        <p:nvSpPr>
          <p:cNvPr id="4" name="Sisällön paikkamerkki 3"/>
          <p:cNvSpPr>
            <a:spLocks noGrp="1"/>
          </p:cNvSpPr>
          <p:nvPr>
            <p:ph sz="half" idx="2"/>
          </p:nvPr>
        </p:nvSpPr>
        <p:spPr>
          <a:xfrm>
            <a:off x="4788024" y="1600202"/>
            <a:ext cx="3888432" cy="4525963"/>
          </a:xfrm>
        </p:spPr>
        <p:txBody>
          <a:bodyPr/>
          <a:lstStyle>
            <a:lvl1pPr>
              <a:defRPr sz="2000"/>
            </a:lvl1pPr>
            <a:lvl2pPr>
              <a:defRPr sz="1400"/>
            </a:lvl2pPr>
            <a:lvl3pPr>
              <a:defRPr sz="1400"/>
            </a:lvl3pPr>
            <a:lvl4pPr>
              <a:defRPr sz="1400"/>
            </a:lvl4pPr>
            <a:lvl5pPr>
              <a:defRPr sz="14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fi-FI" dirty="0"/>
          </a:p>
        </p:txBody>
      </p:sp>
      <p:sp>
        <p:nvSpPr>
          <p:cNvPr id="9" name="Otsikko 1"/>
          <p:cNvSpPr>
            <a:spLocks noGrp="1"/>
          </p:cNvSpPr>
          <p:nvPr>
            <p:ph type="title"/>
          </p:nvPr>
        </p:nvSpPr>
        <p:spPr>
          <a:xfrm>
            <a:off x="457200" y="367380"/>
            <a:ext cx="8229600" cy="1143000"/>
          </a:xfrm>
        </p:spPr>
        <p:txBody>
          <a:bodyPr/>
          <a:lstStyle/>
          <a:p>
            <a:r>
              <a:rPr lang="en-US"/>
              <a:t>Click to edit Master title style</a:t>
            </a:r>
            <a:endParaRPr lang="fi-FI" dirty="0"/>
          </a:p>
        </p:txBody>
      </p:sp>
      <p:sp>
        <p:nvSpPr>
          <p:cNvPr id="10" name="Sisällön paikkamerkki 6"/>
          <p:cNvSpPr>
            <a:spLocks noGrp="1"/>
          </p:cNvSpPr>
          <p:nvPr>
            <p:ph sz="quarter" idx="13"/>
          </p:nvPr>
        </p:nvSpPr>
        <p:spPr>
          <a:xfrm>
            <a:off x="457200" y="260648"/>
            <a:ext cx="4186808" cy="441325"/>
          </a:xfrm>
        </p:spPr>
        <p:txBody>
          <a:bodyPr/>
          <a:lstStyle>
            <a:lvl1pPr>
              <a:defRPr>
                <a:solidFill>
                  <a:schemeClr val="accent1"/>
                </a:solidFill>
              </a:defRPr>
            </a:lvl1pPr>
          </a:lstStyle>
          <a:p>
            <a:pPr lvl="0"/>
            <a:r>
              <a:rPr lang="en-US"/>
              <a:t>Edit Master text styles</a:t>
            </a:r>
          </a:p>
        </p:txBody>
      </p:sp>
      <p:sp>
        <p:nvSpPr>
          <p:cNvPr id="11" name="Dian numeron paikkamerkki 5"/>
          <p:cNvSpPr>
            <a:spLocks noGrp="1"/>
          </p:cNvSpPr>
          <p:nvPr>
            <p:ph type="sldNum" sz="quarter" idx="16"/>
          </p:nvPr>
        </p:nvSpPr>
        <p:spPr>
          <a:xfrm>
            <a:off x="3500704" y="6194426"/>
            <a:ext cx="2133600" cy="365125"/>
          </a:xfrm>
          <a:prstGeom prst="rect">
            <a:avLst/>
          </a:prstGeom>
        </p:spPr>
        <p:txBody>
          <a:bodyPr/>
          <a:lstStyle>
            <a:lvl1pPr algn="ctr">
              <a:defRPr sz="1100"/>
            </a:lvl1pPr>
          </a:lstStyle>
          <a:p>
            <a:fld id="{9CDC3FFB-3268-453B-B185-AB33BF655EEC}" type="slidenum">
              <a:rPr lang="fi-FI" smtClean="0"/>
              <a:t>‹#›</a:t>
            </a:fld>
            <a:endParaRPr lang="fi-FI"/>
          </a:p>
        </p:txBody>
      </p:sp>
      <p:sp>
        <p:nvSpPr>
          <p:cNvPr id="12" name="Päivämäärän paikkamerkki 3"/>
          <p:cNvSpPr>
            <a:spLocks noGrp="1"/>
          </p:cNvSpPr>
          <p:nvPr>
            <p:ph type="dt" sz="half" idx="14"/>
          </p:nvPr>
        </p:nvSpPr>
        <p:spPr>
          <a:xfrm>
            <a:off x="6553200" y="6175941"/>
            <a:ext cx="2133600" cy="365125"/>
          </a:xfrm>
          <a:prstGeom prst="rect">
            <a:avLst/>
          </a:prstGeom>
        </p:spPr>
        <p:txBody>
          <a:bodyPr/>
          <a:lstStyle>
            <a:lvl1pPr algn="r">
              <a:defRPr sz="1100"/>
            </a:lvl1pPr>
          </a:lstStyle>
          <a:p>
            <a:fld id="{281C5D71-F978-4FCD-AF0A-A5A7D620078D}" type="datetime1">
              <a:rPr lang="fi-FI" smtClean="0"/>
              <a:t>25.10.2017</a:t>
            </a:fld>
            <a:endParaRPr lang="fi-FI"/>
          </a:p>
        </p:txBody>
      </p:sp>
      <p:pic>
        <p:nvPicPr>
          <p:cNvPr id="1036" name="Picture 12"/>
          <p:cNvPicPr>
            <a:picLocks noChangeAspect="1" noChangeArrowheads="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124" y="6160343"/>
            <a:ext cx="2257425" cy="5810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589637592"/>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3_Kaksi sisältökohdetta">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2" name="Otsikko 1"/>
          <p:cNvSpPr>
            <a:spLocks noGrp="1"/>
          </p:cNvSpPr>
          <p:nvPr>
            <p:ph type="title"/>
          </p:nvPr>
        </p:nvSpPr>
        <p:spPr>
          <a:xfrm>
            <a:off x="457200" y="274638"/>
            <a:ext cx="8291264" cy="1143000"/>
          </a:xfrm>
        </p:spPr>
        <p:txBody>
          <a:bodyPr/>
          <a:lstStyle/>
          <a:p>
            <a:r>
              <a:rPr lang="en-US"/>
              <a:t>Click to edit Master title style</a:t>
            </a:r>
            <a:endParaRPr lang="fi-FI"/>
          </a:p>
        </p:txBody>
      </p:sp>
      <p:sp>
        <p:nvSpPr>
          <p:cNvPr id="3" name="Sisällön paikkamerkki 2"/>
          <p:cNvSpPr>
            <a:spLocks noGrp="1"/>
          </p:cNvSpPr>
          <p:nvPr>
            <p:ph sz="half" idx="1"/>
          </p:nvPr>
        </p:nvSpPr>
        <p:spPr>
          <a:xfrm>
            <a:off x="495300" y="1600202"/>
            <a:ext cx="4004692" cy="4525963"/>
          </a:xfrm>
        </p:spPr>
        <p:txBody>
          <a:bodyPr/>
          <a:lstStyle>
            <a:lvl1pPr>
              <a:defRPr sz="2000"/>
            </a:lvl1pPr>
            <a:lvl2pPr>
              <a:defRPr sz="1400"/>
            </a:lvl2pPr>
            <a:lvl3pPr>
              <a:defRPr sz="1400"/>
            </a:lvl3pPr>
            <a:lvl4pPr>
              <a:defRPr sz="1400"/>
            </a:lvl4pPr>
            <a:lvl5pPr>
              <a:defRPr sz="14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fi-FI" dirty="0"/>
          </a:p>
        </p:txBody>
      </p:sp>
      <p:sp>
        <p:nvSpPr>
          <p:cNvPr id="8" name="Dian numeron paikkamerkki 5"/>
          <p:cNvSpPr>
            <a:spLocks noGrp="1"/>
          </p:cNvSpPr>
          <p:nvPr>
            <p:ph type="sldNum" sz="quarter" idx="16"/>
          </p:nvPr>
        </p:nvSpPr>
        <p:spPr>
          <a:xfrm>
            <a:off x="3500704" y="6194426"/>
            <a:ext cx="2133600" cy="365125"/>
          </a:xfrm>
          <a:prstGeom prst="rect">
            <a:avLst/>
          </a:prstGeom>
        </p:spPr>
        <p:txBody>
          <a:bodyPr/>
          <a:lstStyle>
            <a:lvl1pPr algn="ctr">
              <a:defRPr sz="1100"/>
            </a:lvl1pPr>
          </a:lstStyle>
          <a:p>
            <a:fld id="{9CDC3FFB-3268-453B-B185-AB33BF655EEC}" type="slidenum">
              <a:rPr lang="fi-FI" smtClean="0"/>
              <a:t>‹#›</a:t>
            </a:fld>
            <a:endParaRPr lang="fi-FI"/>
          </a:p>
        </p:txBody>
      </p:sp>
      <p:sp>
        <p:nvSpPr>
          <p:cNvPr id="9" name="Päivämäärän paikkamerkki 3"/>
          <p:cNvSpPr>
            <a:spLocks noGrp="1"/>
          </p:cNvSpPr>
          <p:nvPr>
            <p:ph type="dt" sz="half" idx="14"/>
          </p:nvPr>
        </p:nvSpPr>
        <p:spPr>
          <a:xfrm>
            <a:off x="6553200" y="6175941"/>
            <a:ext cx="2133600" cy="365125"/>
          </a:xfrm>
          <a:prstGeom prst="rect">
            <a:avLst/>
          </a:prstGeom>
        </p:spPr>
        <p:txBody>
          <a:bodyPr/>
          <a:lstStyle>
            <a:lvl1pPr algn="r">
              <a:defRPr sz="1100"/>
            </a:lvl1pPr>
          </a:lstStyle>
          <a:p>
            <a:fld id="{BDCAD9AB-0B3C-404F-BA16-9405B3A9228C}" type="datetime1">
              <a:rPr lang="fi-FI" smtClean="0"/>
              <a:t>25.10.2017</a:t>
            </a:fld>
            <a:endParaRPr lang="fi-FI"/>
          </a:p>
        </p:txBody>
      </p:sp>
      <p:sp>
        <p:nvSpPr>
          <p:cNvPr id="7" name="Sisällön paikkamerkki 2"/>
          <p:cNvSpPr>
            <a:spLocks noGrp="1"/>
          </p:cNvSpPr>
          <p:nvPr>
            <p:ph sz="half" idx="17"/>
          </p:nvPr>
        </p:nvSpPr>
        <p:spPr>
          <a:xfrm>
            <a:off x="4644008" y="1628800"/>
            <a:ext cx="4076700" cy="4525963"/>
          </a:xfrm>
        </p:spPr>
        <p:txBody>
          <a:bodyPr/>
          <a:lstStyle>
            <a:lvl1pPr>
              <a:defRPr sz="2000"/>
            </a:lvl1pPr>
            <a:lvl2pPr>
              <a:defRPr sz="1400"/>
            </a:lvl2pPr>
            <a:lvl3pPr>
              <a:defRPr sz="1400"/>
            </a:lvl3pPr>
            <a:lvl4pPr>
              <a:defRPr sz="1400"/>
            </a:lvl4pPr>
            <a:lvl5pPr>
              <a:defRPr sz="14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fi-FI" dirty="0"/>
          </a:p>
        </p:txBody>
      </p:sp>
      <p:pic>
        <p:nvPicPr>
          <p:cNvPr id="10" name="Picture 4"/>
          <p:cNvPicPr>
            <a:picLocks noChangeAspect="1" noChangeArrowheads="1"/>
          </p:cNvPicPr>
          <p:nvPr userDrawn="1"/>
        </p:nvPicPr>
        <p:blipFill rotWithShape="1">
          <a:blip r:embed="rId3" cstate="print">
            <a:extLst>
              <a:ext uri="{28A0092B-C50C-407E-A947-70E740481C1C}">
                <a14:useLocalDpi xmlns:a14="http://schemas.microsoft.com/office/drawing/2010/main" val="0"/>
              </a:ext>
            </a:extLst>
          </a:blip>
          <a:srcRect b="35005"/>
          <a:stretch/>
        </p:blipFill>
        <p:spPr bwMode="auto">
          <a:xfrm>
            <a:off x="314747" y="6165304"/>
            <a:ext cx="1952997" cy="29547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1" name="Picture 12"/>
          <p:cNvPicPr>
            <a:picLocks noChangeAspect="1" noChangeArrowheads="1"/>
          </p:cNvPicPr>
          <p:nvPr userDrawn="1"/>
        </p:nvPicPr>
        <p:blipFill>
          <a:blip r:embed="rId4">
            <a:extLst>
              <a:ext uri="{28A0092B-C50C-407E-A947-70E740481C1C}">
                <a14:useLocalDpi xmlns:a14="http://schemas.microsoft.com/office/drawing/2010/main" val="0"/>
              </a:ext>
            </a:extLst>
          </a:blip>
          <a:srcRect/>
          <a:stretch>
            <a:fillRect/>
          </a:stretch>
        </p:blipFill>
        <p:spPr bwMode="auto">
          <a:xfrm>
            <a:off x="-124" y="6160343"/>
            <a:ext cx="2257425" cy="5810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122034638"/>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p:cSld name="1_Vain otsikko">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2" name="Otsikko 1"/>
          <p:cNvSpPr>
            <a:spLocks noGrp="1"/>
          </p:cNvSpPr>
          <p:nvPr>
            <p:ph type="title"/>
          </p:nvPr>
        </p:nvSpPr>
        <p:spPr>
          <a:xfrm>
            <a:off x="457200" y="367380"/>
            <a:ext cx="8229600" cy="1143000"/>
          </a:xfrm>
        </p:spPr>
        <p:txBody>
          <a:bodyPr/>
          <a:lstStyle/>
          <a:p>
            <a:r>
              <a:rPr lang="en-US"/>
              <a:t>Click to edit Master title style</a:t>
            </a:r>
            <a:endParaRPr lang="fi-FI" dirty="0"/>
          </a:p>
        </p:txBody>
      </p:sp>
      <p:sp>
        <p:nvSpPr>
          <p:cNvPr id="7" name="Sisällön paikkamerkki 6"/>
          <p:cNvSpPr>
            <a:spLocks noGrp="1"/>
          </p:cNvSpPr>
          <p:nvPr>
            <p:ph sz="quarter" idx="13"/>
          </p:nvPr>
        </p:nvSpPr>
        <p:spPr>
          <a:xfrm>
            <a:off x="457200" y="260648"/>
            <a:ext cx="3898776" cy="441325"/>
          </a:xfrm>
        </p:spPr>
        <p:txBody>
          <a:bodyPr/>
          <a:lstStyle>
            <a:lvl1pPr>
              <a:defRPr>
                <a:solidFill>
                  <a:schemeClr val="accent1"/>
                </a:solidFill>
              </a:defRPr>
            </a:lvl1pPr>
          </a:lstStyle>
          <a:p>
            <a:pPr lvl="0"/>
            <a:r>
              <a:rPr lang="en-US"/>
              <a:t>Edit Master text styles</a:t>
            </a:r>
          </a:p>
        </p:txBody>
      </p:sp>
      <p:sp>
        <p:nvSpPr>
          <p:cNvPr id="8" name="Dian numeron paikkamerkki 5"/>
          <p:cNvSpPr>
            <a:spLocks noGrp="1"/>
          </p:cNvSpPr>
          <p:nvPr>
            <p:ph type="sldNum" sz="quarter" idx="16"/>
          </p:nvPr>
        </p:nvSpPr>
        <p:spPr>
          <a:xfrm>
            <a:off x="3500704" y="6194426"/>
            <a:ext cx="2133600" cy="365125"/>
          </a:xfrm>
          <a:prstGeom prst="rect">
            <a:avLst/>
          </a:prstGeom>
        </p:spPr>
        <p:txBody>
          <a:bodyPr/>
          <a:lstStyle>
            <a:lvl1pPr algn="ctr">
              <a:defRPr sz="1100"/>
            </a:lvl1pPr>
          </a:lstStyle>
          <a:p>
            <a:fld id="{9CDC3FFB-3268-453B-B185-AB33BF655EEC}" type="slidenum">
              <a:rPr lang="fi-FI" smtClean="0"/>
              <a:t>‹#›</a:t>
            </a:fld>
            <a:endParaRPr lang="fi-FI"/>
          </a:p>
        </p:txBody>
      </p:sp>
      <p:sp>
        <p:nvSpPr>
          <p:cNvPr id="9" name="Päivämäärän paikkamerkki 3"/>
          <p:cNvSpPr>
            <a:spLocks noGrp="1"/>
          </p:cNvSpPr>
          <p:nvPr>
            <p:ph type="dt" sz="half" idx="14"/>
          </p:nvPr>
        </p:nvSpPr>
        <p:spPr>
          <a:xfrm>
            <a:off x="6553200" y="6175941"/>
            <a:ext cx="2133600" cy="365125"/>
          </a:xfrm>
          <a:prstGeom prst="rect">
            <a:avLst/>
          </a:prstGeom>
        </p:spPr>
        <p:txBody>
          <a:bodyPr/>
          <a:lstStyle>
            <a:lvl1pPr algn="r">
              <a:defRPr sz="1100"/>
            </a:lvl1pPr>
          </a:lstStyle>
          <a:p>
            <a:fld id="{D49162FB-D794-48CD-A134-183E8532C78D}" type="datetime1">
              <a:rPr lang="fi-FI" smtClean="0"/>
              <a:t>25.10.2017</a:t>
            </a:fld>
            <a:endParaRPr lang="fi-FI"/>
          </a:p>
        </p:txBody>
      </p:sp>
      <p:pic>
        <p:nvPicPr>
          <p:cNvPr id="6" name="Picture 4"/>
          <p:cNvPicPr>
            <a:picLocks noChangeAspect="1" noChangeArrowheads="1"/>
          </p:cNvPicPr>
          <p:nvPr userDrawn="1"/>
        </p:nvPicPr>
        <p:blipFill rotWithShape="1">
          <a:blip r:embed="rId3" cstate="print">
            <a:extLst>
              <a:ext uri="{28A0092B-C50C-407E-A947-70E740481C1C}">
                <a14:useLocalDpi xmlns:a14="http://schemas.microsoft.com/office/drawing/2010/main" val="0"/>
              </a:ext>
            </a:extLst>
          </a:blip>
          <a:srcRect b="35005"/>
          <a:stretch/>
        </p:blipFill>
        <p:spPr bwMode="auto">
          <a:xfrm>
            <a:off x="314747" y="6165304"/>
            <a:ext cx="1952997" cy="29547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 name="Picture 12"/>
          <p:cNvPicPr>
            <a:picLocks noChangeAspect="1" noChangeArrowheads="1"/>
          </p:cNvPicPr>
          <p:nvPr userDrawn="1"/>
        </p:nvPicPr>
        <p:blipFill>
          <a:blip r:embed="rId4">
            <a:extLst>
              <a:ext uri="{28A0092B-C50C-407E-A947-70E740481C1C}">
                <a14:useLocalDpi xmlns:a14="http://schemas.microsoft.com/office/drawing/2010/main" val="0"/>
              </a:ext>
            </a:extLst>
          </a:blip>
          <a:srcRect/>
          <a:stretch>
            <a:fillRect/>
          </a:stretch>
        </p:blipFill>
        <p:spPr bwMode="auto">
          <a:xfrm>
            <a:off x="-124" y="6160343"/>
            <a:ext cx="2257425" cy="5810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379209004"/>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blank" preserve="1">
  <p:cSld name="1_Tyhjä">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5" name="Dian numeron paikkamerkki 5"/>
          <p:cNvSpPr>
            <a:spLocks noGrp="1"/>
          </p:cNvSpPr>
          <p:nvPr>
            <p:ph type="sldNum" sz="quarter" idx="16"/>
          </p:nvPr>
        </p:nvSpPr>
        <p:spPr>
          <a:xfrm>
            <a:off x="3500704" y="6194426"/>
            <a:ext cx="2133600" cy="365125"/>
          </a:xfrm>
          <a:prstGeom prst="rect">
            <a:avLst/>
          </a:prstGeom>
        </p:spPr>
        <p:txBody>
          <a:bodyPr/>
          <a:lstStyle>
            <a:lvl1pPr algn="ctr">
              <a:defRPr sz="1100"/>
            </a:lvl1pPr>
          </a:lstStyle>
          <a:p>
            <a:fld id="{9CDC3FFB-3268-453B-B185-AB33BF655EEC}" type="slidenum">
              <a:rPr lang="fi-FI" smtClean="0"/>
              <a:t>‹#›</a:t>
            </a:fld>
            <a:endParaRPr lang="fi-FI"/>
          </a:p>
        </p:txBody>
      </p:sp>
      <p:sp>
        <p:nvSpPr>
          <p:cNvPr id="6" name="Päivämäärän paikkamerkki 3"/>
          <p:cNvSpPr>
            <a:spLocks noGrp="1"/>
          </p:cNvSpPr>
          <p:nvPr>
            <p:ph type="dt" sz="half" idx="14"/>
          </p:nvPr>
        </p:nvSpPr>
        <p:spPr>
          <a:xfrm>
            <a:off x="6553200" y="6175941"/>
            <a:ext cx="2133600" cy="365125"/>
          </a:xfrm>
          <a:prstGeom prst="rect">
            <a:avLst/>
          </a:prstGeom>
        </p:spPr>
        <p:txBody>
          <a:bodyPr/>
          <a:lstStyle>
            <a:lvl1pPr algn="r">
              <a:defRPr sz="1100"/>
            </a:lvl1pPr>
          </a:lstStyle>
          <a:p>
            <a:fld id="{7FE3D63A-AF50-4AE4-B47E-B5E632F44FB5}" type="datetime1">
              <a:rPr lang="fi-FI" smtClean="0"/>
              <a:t>25.10.2017</a:t>
            </a:fld>
            <a:endParaRPr lang="fi-FI"/>
          </a:p>
        </p:txBody>
      </p:sp>
      <p:pic>
        <p:nvPicPr>
          <p:cNvPr id="4" name="Picture 4"/>
          <p:cNvPicPr>
            <a:picLocks noChangeAspect="1" noChangeArrowheads="1"/>
          </p:cNvPicPr>
          <p:nvPr userDrawn="1"/>
        </p:nvPicPr>
        <p:blipFill rotWithShape="1">
          <a:blip r:embed="rId3" cstate="print">
            <a:extLst>
              <a:ext uri="{28A0092B-C50C-407E-A947-70E740481C1C}">
                <a14:useLocalDpi xmlns:a14="http://schemas.microsoft.com/office/drawing/2010/main" val="0"/>
              </a:ext>
            </a:extLst>
          </a:blip>
          <a:srcRect b="35005"/>
          <a:stretch/>
        </p:blipFill>
        <p:spPr bwMode="auto">
          <a:xfrm>
            <a:off x="314747" y="6165304"/>
            <a:ext cx="1952997" cy="29547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7" name="Picture 12"/>
          <p:cNvPicPr>
            <a:picLocks noChangeAspect="1" noChangeArrowheads="1"/>
          </p:cNvPicPr>
          <p:nvPr userDrawn="1"/>
        </p:nvPicPr>
        <p:blipFill>
          <a:blip r:embed="rId4">
            <a:extLst>
              <a:ext uri="{28A0092B-C50C-407E-A947-70E740481C1C}">
                <a14:useLocalDpi xmlns:a14="http://schemas.microsoft.com/office/drawing/2010/main" val="0"/>
              </a:ext>
            </a:extLst>
          </a:blip>
          <a:srcRect/>
          <a:stretch>
            <a:fillRect/>
          </a:stretch>
        </p:blipFill>
        <p:spPr bwMode="auto">
          <a:xfrm>
            <a:off x="-124" y="6160343"/>
            <a:ext cx="2257425" cy="5810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406611582"/>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objTx" preserve="1">
  <p:cSld name="1_Otsikollinen sisältö">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2" name="Otsikko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endParaRPr lang="fi-FI" dirty="0"/>
          </a:p>
        </p:txBody>
      </p:sp>
      <p:sp>
        <p:nvSpPr>
          <p:cNvPr id="3" name="Sisällön paikkamerkki 2"/>
          <p:cNvSpPr>
            <a:spLocks noGrp="1"/>
          </p:cNvSpPr>
          <p:nvPr>
            <p:ph idx="1"/>
          </p:nvPr>
        </p:nvSpPr>
        <p:spPr>
          <a:xfrm>
            <a:off x="3575051" y="1435099"/>
            <a:ext cx="5111750" cy="4725243"/>
          </a:xfrm>
        </p:spPr>
        <p:txBody>
          <a:bodyPr/>
          <a:lstStyle>
            <a:lvl1pPr>
              <a:defRPr sz="2000"/>
            </a:lvl1pPr>
            <a:lvl2pPr>
              <a:defRPr sz="1400"/>
            </a:lvl2pPr>
            <a:lvl3pPr>
              <a:defRPr sz="1400"/>
            </a:lvl3pPr>
            <a:lvl4pPr>
              <a:defRPr sz="1400"/>
            </a:lvl4pPr>
            <a:lvl5pPr>
              <a:defRPr sz="14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fi-FI" dirty="0"/>
          </a:p>
        </p:txBody>
      </p:sp>
      <p:sp>
        <p:nvSpPr>
          <p:cNvPr id="4" name="Tekstin paikkamerkki 3"/>
          <p:cNvSpPr>
            <a:spLocks noGrp="1"/>
          </p:cNvSpPr>
          <p:nvPr>
            <p:ph type="body" sz="half" idx="2"/>
          </p:nvPr>
        </p:nvSpPr>
        <p:spPr>
          <a:xfrm>
            <a:off x="457200" y="1435103"/>
            <a:ext cx="3008313" cy="4725240"/>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8" name="Dian numeron paikkamerkki 5"/>
          <p:cNvSpPr>
            <a:spLocks noGrp="1"/>
          </p:cNvSpPr>
          <p:nvPr>
            <p:ph type="sldNum" sz="quarter" idx="16"/>
          </p:nvPr>
        </p:nvSpPr>
        <p:spPr>
          <a:xfrm>
            <a:off x="3500704" y="6194426"/>
            <a:ext cx="2133600" cy="365125"/>
          </a:xfrm>
          <a:prstGeom prst="rect">
            <a:avLst/>
          </a:prstGeom>
        </p:spPr>
        <p:txBody>
          <a:bodyPr/>
          <a:lstStyle>
            <a:lvl1pPr algn="ctr">
              <a:defRPr sz="1100"/>
            </a:lvl1pPr>
          </a:lstStyle>
          <a:p>
            <a:fld id="{9CDC3FFB-3268-453B-B185-AB33BF655EEC}" type="slidenum">
              <a:rPr lang="fi-FI" smtClean="0"/>
              <a:t>‹#›</a:t>
            </a:fld>
            <a:endParaRPr lang="fi-FI"/>
          </a:p>
        </p:txBody>
      </p:sp>
      <p:sp>
        <p:nvSpPr>
          <p:cNvPr id="9" name="Päivämäärän paikkamerkki 3"/>
          <p:cNvSpPr>
            <a:spLocks noGrp="1"/>
          </p:cNvSpPr>
          <p:nvPr>
            <p:ph type="dt" sz="half" idx="14"/>
          </p:nvPr>
        </p:nvSpPr>
        <p:spPr>
          <a:xfrm>
            <a:off x="6553200" y="6175941"/>
            <a:ext cx="2133600" cy="365125"/>
          </a:xfrm>
          <a:prstGeom prst="rect">
            <a:avLst/>
          </a:prstGeom>
        </p:spPr>
        <p:txBody>
          <a:bodyPr/>
          <a:lstStyle>
            <a:lvl1pPr algn="r">
              <a:defRPr sz="1100"/>
            </a:lvl1pPr>
          </a:lstStyle>
          <a:p>
            <a:fld id="{2DCA83CE-6398-4FF4-9466-0CABECB57B64}" type="datetime1">
              <a:rPr lang="fi-FI" smtClean="0"/>
              <a:t>25.10.2017</a:t>
            </a:fld>
            <a:endParaRPr lang="fi-FI"/>
          </a:p>
        </p:txBody>
      </p:sp>
      <p:pic>
        <p:nvPicPr>
          <p:cNvPr id="7" name="Picture 4"/>
          <p:cNvPicPr>
            <a:picLocks noChangeAspect="1" noChangeArrowheads="1"/>
          </p:cNvPicPr>
          <p:nvPr userDrawn="1"/>
        </p:nvPicPr>
        <p:blipFill rotWithShape="1">
          <a:blip r:embed="rId3" cstate="print">
            <a:extLst>
              <a:ext uri="{28A0092B-C50C-407E-A947-70E740481C1C}">
                <a14:useLocalDpi xmlns:a14="http://schemas.microsoft.com/office/drawing/2010/main" val="0"/>
              </a:ext>
            </a:extLst>
          </a:blip>
          <a:srcRect b="35005"/>
          <a:stretch/>
        </p:blipFill>
        <p:spPr bwMode="auto">
          <a:xfrm>
            <a:off x="314747" y="6165304"/>
            <a:ext cx="1952997" cy="29547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 name="Picture 12"/>
          <p:cNvPicPr>
            <a:picLocks noChangeAspect="1" noChangeArrowheads="1"/>
          </p:cNvPicPr>
          <p:nvPr userDrawn="1"/>
        </p:nvPicPr>
        <p:blipFill>
          <a:blip r:embed="rId4">
            <a:extLst>
              <a:ext uri="{28A0092B-C50C-407E-A947-70E740481C1C}">
                <a14:useLocalDpi xmlns:a14="http://schemas.microsoft.com/office/drawing/2010/main" val="0"/>
              </a:ext>
            </a:extLst>
          </a:blip>
          <a:srcRect/>
          <a:stretch>
            <a:fillRect/>
          </a:stretch>
        </p:blipFill>
        <p:spPr bwMode="auto">
          <a:xfrm>
            <a:off x="-124" y="6160343"/>
            <a:ext cx="2257425" cy="5810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88458964"/>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picTx" preserve="1">
  <p:cSld name="1_Otsikollinen kuva">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2" name="Otsikko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endParaRPr lang="fi-FI"/>
          </a:p>
        </p:txBody>
      </p:sp>
      <p:sp>
        <p:nvSpPr>
          <p:cNvPr id="3" name="Kuvan paikkamerkki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a:t>Click icon to add picture</a:t>
            </a:r>
            <a:endParaRPr lang="fi-FI" noProof="0"/>
          </a:p>
        </p:txBody>
      </p:sp>
      <p:sp>
        <p:nvSpPr>
          <p:cNvPr id="4" name="Tekstin paikkamerkki 3"/>
          <p:cNvSpPr>
            <a:spLocks noGrp="1"/>
          </p:cNvSpPr>
          <p:nvPr>
            <p:ph type="body" sz="half" idx="2"/>
          </p:nvPr>
        </p:nvSpPr>
        <p:spPr>
          <a:xfrm>
            <a:off x="1792288" y="5367339"/>
            <a:ext cx="5486400" cy="725958"/>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8" name="Dian numeron paikkamerkki 5"/>
          <p:cNvSpPr>
            <a:spLocks noGrp="1"/>
          </p:cNvSpPr>
          <p:nvPr>
            <p:ph type="sldNum" sz="quarter" idx="16"/>
          </p:nvPr>
        </p:nvSpPr>
        <p:spPr>
          <a:xfrm>
            <a:off x="3500704" y="6194426"/>
            <a:ext cx="2133600" cy="365125"/>
          </a:xfrm>
          <a:prstGeom prst="rect">
            <a:avLst/>
          </a:prstGeom>
        </p:spPr>
        <p:txBody>
          <a:bodyPr/>
          <a:lstStyle>
            <a:lvl1pPr algn="ctr">
              <a:defRPr sz="1100"/>
            </a:lvl1pPr>
          </a:lstStyle>
          <a:p>
            <a:fld id="{9CDC3FFB-3268-453B-B185-AB33BF655EEC}" type="slidenum">
              <a:rPr lang="fi-FI" smtClean="0"/>
              <a:t>‹#›</a:t>
            </a:fld>
            <a:endParaRPr lang="fi-FI"/>
          </a:p>
        </p:txBody>
      </p:sp>
      <p:sp>
        <p:nvSpPr>
          <p:cNvPr id="9" name="Päivämäärän paikkamerkki 3"/>
          <p:cNvSpPr>
            <a:spLocks noGrp="1"/>
          </p:cNvSpPr>
          <p:nvPr>
            <p:ph type="dt" sz="half" idx="14"/>
          </p:nvPr>
        </p:nvSpPr>
        <p:spPr>
          <a:xfrm>
            <a:off x="6553200" y="6175941"/>
            <a:ext cx="2133600" cy="365125"/>
          </a:xfrm>
          <a:prstGeom prst="rect">
            <a:avLst/>
          </a:prstGeom>
        </p:spPr>
        <p:txBody>
          <a:bodyPr/>
          <a:lstStyle>
            <a:lvl1pPr algn="r">
              <a:defRPr sz="1100"/>
            </a:lvl1pPr>
          </a:lstStyle>
          <a:p>
            <a:fld id="{AB2B049C-B06A-47D8-B450-16A3DAEA1454}" type="datetime1">
              <a:rPr lang="fi-FI" smtClean="0"/>
              <a:t>25.10.2017</a:t>
            </a:fld>
            <a:endParaRPr lang="fi-FI"/>
          </a:p>
        </p:txBody>
      </p:sp>
      <p:pic>
        <p:nvPicPr>
          <p:cNvPr id="7" name="Picture 4"/>
          <p:cNvPicPr>
            <a:picLocks noChangeAspect="1" noChangeArrowheads="1"/>
          </p:cNvPicPr>
          <p:nvPr userDrawn="1"/>
        </p:nvPicPr>
        <p:blipFill rotWithShape="1">
          <a:blip r:embed="rId3" cstate="print">
            <a:extLst>
              <a:ext uri="{28A0092B-C50C-407E-A947-70E740481C1C}">
                <a14:useLocalDpi xmlns:a14="http://schemas.microsoft.com/office/drawing/2010/main" val="0"/>
              </a:ext>
            </a:extLst>
          </a:blip>
          <a:srcRect b="35005"/>
          <a:stretch/>
        </p:blipFill>
        <p:spPr bwMode="auto">
          <a:xfrm>
            <a:off x="314747" y="6165304"/>
            <a:ext cx="1952997" cy="29547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 name="Picture 12"/>
          <p:cNvPicPr>
            <a:picLocks noChangeAspect="1" noChangeArrowheads="1"/>
          </p:cNvPicPr>
          <p:nvPr userDrawn="1"/>
        </p:nvPicPr>
        <p:blipFill>
          <a:blip r:embed="rId4">
            <a:extLst>
              <a:ext uri="{28A0092B-C50C-407E-A947-70E740481C1C}">
                <a14:useLocalDpi xmlns:a14="http://schemas.microsoft.com/office/drawing/2010/main" val="0"/>
              </a:ext>
            </a:extLst>
          </a:blip>
          <a:srcRect/>
          <a:stretch>
            <a:fillRect/>
          </a:stretch>
        </p:blipFill>
        <p:spPr bwMode="auto">
          <a:xfrm>
            <a:off x="-124" y="6160343"/>
            <a:ext cx="2257425" cy="5810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848151643"/>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2_Otsikollinen kuva">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8" name="Dian numeron paikkamerkki 5"/>
          <p:cNvSpPr>
            <a:spLocks noGrp="1"/>
          </p:cNvSpPr>
          <p:nvPr>
            <p:ph type="sldNum" sz="quarter" idx="16"/>
          </p:nvPr>
        </p:nvSpPr>
        <p:spPr>
          <a:xfrm>
            <a:off x="3500704" y="6194426"/>
            <a:ext cx="2133600" cy="365125"/>
          </a:xfrm>
          <a:prstGeom prst="rect">
            <a:avLst/>
          </a:prstGeom>
        </p:spPr>
        <p:txBody>
          <a:bodyPr/>
          <a:lstStyle>
            <a:lvl1pPr algn="ctr">
              <a:defRPr sz="1100"/>
            </a:lvl1pPr>
          </a:lstStyle>
          <a:p>
            <a:fld id="{9CDC3FFB-3268-453B-B185-AB33BF655EEC}" type="slidenum">
              <a:rPr lang="fi-FI" smtClean="0"/>
              <a:t>‹#›</a:t>
            </a:fld>
            <a:endParaRPr lang="fi-FI"/>
          </a:p>
        </p:txBody>
      </p:sp>
      <p:sp>
        <p:nvSpPr>
          <p:cNvPr id="9" name="Päivämäärän paikkamerkki 3"/>
          <p:cNvSpPr>
            <a:spLocks noGrp="1"/>
          </p:cNvSpPr>
          <p:nvPr>
            <p:ph type="dt" sz="half" idx="14"/>
          </p:nvPr>
        </p:nvSpPr>
        <p:spPr>
          <a:xfrm>
            <a:off x="6553200" y="6175941"/>
            <a:ext cx="2133600" cy="365125"/>
          </a:xfrm>
          <a:prstGeom prst="rect">
            <a:avLst/>
          </a:prstGeom>
        </p:spPr>
        <p:txBody>
          <a:bodyPr/>
          <a:lstStyle>
            <a:lvl1pPr algn="r">
              <a:defRPr sz="1100"/>
            </a:lvl1pPr>
          </a:lstStyle>
          <a:p>
            <a:fld id="{9A128FFF-5CAD-4B72-8E06-87F7AAFC1B35}" type="datetime1">
              <a:rPr lang="fi-FI" smtClean="0"/>
              <a:t>25.10.2017</a:t>
            </a:fld>
            <a:endParaRPr lang="fi-FI"/>
          </a:p>
        </p:txBody>
      </p:sp>
      <p:pic>
        <p:nvPicPr>
          <p:cNvPr id="1028" name="Picture 4"/>
          <p:cNvPicPr>
            <a:picLocks noChangeAspect="1" noChangeArrowheads="1"/>
          </p:cNvPicPr>
          <p:nvPr userDrawn="1"/>
        </p:nvPicPr>
        <p:blipFill rotWithShape="1">
          <a:blip r:embed="rId3" cstate="print">
            <a:extLst>
              <a:ext uri="{28A0092B-C50C-407E-A947-70E740481C1C}">
                <a14:useLocalDpi xmlns:a14="http://schemas.microsoft.com/office/drawing/2010/main" val="0"/>
              </a:ext>
            </a:extLst>
          </a:blip>
          <a:srcRect b="35005"/>
          <a:stretch/>
        </p:blipFill>
        <p:spPr bwMode="auto">
          <a:xfrm>
            <a:off x="314747" y="6165304"/>
            <a:ext cx="1952997" cy="29547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5" name="Picture 12"/>
          <p:cNvPicPr>
            <a:picLocks noChangeAspect="1" noChangeArrowheads="1"/>
          </p:cNvPicPr>
          <p:nvPr userDrawn="1"/>
        </p:nvPicPr>
        <p:blipFill>
          <a:blip r:embed="rId4">
            <a:extLst>
              <a:ext uri="{28A0092B-C50C-407E-A947-70E740481C1C}">
                <a14:useLocalDpi xmlns:a14="http://schemas.microsoft.com/office/drawing/2010/main" val="0"/>
              </a:ext>
            </a:extLst>
          </a:blip>
          <a:srcRect/>
          <a:stretch>
            <a:fillRect/>
          </a:stretch>
        </p:blipFill>
        <p:spPr bwMode="auto">
          <a:xfrm>
            <a:off x="-124" y="6160343"/>
            <a:ext cx="2257425" cy="5810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111834313"/>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userDrawn="1">
  <p:cSld name="3_Otsikollinen kuva">
    <p:bg>
      <p:bgPr>
        <a:blipFill dpi="0" rotWithShape="0">
          <a:blip r:embed="rId2"/>
          <a:srcRect/>
          <a:stretch>
            <a:fillRect/>
          </a:stretch>
        </a:blipFill>
        <a:effectLst/>
      </p:bgPr>
    </p:bg>
    <p:spTree>
      <p:nvGrpSpPr>
        <p:cNvPr id="1" name=""/>
        <p:cNvGrpSpPr/>
        <p:nvPr/>
      </p:nvGrpSpPr>
      <p:grpSpPr>
        <a:xfrm>
          <a:off x="0" y="0"/>
          <a:ext cx="0" cy="0"/>
          <a:chOff x="0" y="0"/>
          <a:chExt cx="0" cy="0"/>
        </a:xfrm>
      </p:grpSpPr>
      <p:pic>
        <p:nvPicPr>
          <p:cNvPr id="1031" name="Picture 7"/>
          <p:cNvPicPr>
            <a:picLocks noChangeAspect="1" noChangeArrowheads="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251520" y="44624"/>
            <a:ext cx="8892480" cy="656113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133914647"/>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userDrawn="1">
  <p:cSld name="4_Otsikollinen kuva">
    <p:bg>
      <p:bgPr>
        <a:blipFill dpi="0" rotWithShape="0">
          <a:blip r:embed="rId2"/>
          <a:srcRect/>
          <a:stretch>
            <a:fillRect/>
          </a:stretch>
        </a:blipFill>
        <a:effectLst/>
      </p:bgPr>
    </p:bg>
    <p:spTree>
      <p:nvGrpSpPr>
        <p:cNvPr id="1" name=""/>
        <p:cNvGrpSpPr/>
        <p:nvPr/>
      </p:nvGrpSpPr>
      <p:grpSpPr>
        <a:xfrm>
          <a:off x="0" y="0"/>
          <a:ext cx="0" cy="0"/>
          <a:chOff x="0" y="0"/>
          <a:chExt cx="0" cy="0"/>
        </a:xfrm>
      </p:grpSpPr>
      <p:pic>
        <p:nvPicPr>
          <p:cNvPr id="3074" name="Picture 2"/>
          <p:cNvPicPr>
            <a:picLocks noChangeAspect="1" noChangeArrowheads="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251520" y="-1"/>
            <a:ext cx="8892480" cy="6588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394225696"/>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userDrawn="1">
  <p:cSld name="5_Otsikollinen kuva">
    <p:bg>
      <p:bgPr>
        <a:blipFill dpi="0" rotWithShape="0">
          <a:blip r:embed="rId2"/>
          <a:srcRect/>
          <a:stretch>
            <a:fillRect/>
          </a:stretch>
        </a:blipFill>
        <a:effectLst/>
      </p:bgPr>
    </p:bg>
    <p:spTree>
      <p:nvGrpSpPr>
        <p:cNvPr id="1" name=""/>
        <p:cNvGrpSpPr/>
        <p:nvPr/>
      </p:nvGrpSpPr>
      <p:grpSpPr>
        <a:xfrm>
          <a:off x="0" y="0"/>
          <a:ext cx="0" cy="0"/>
          <a:chOff x="0" y="0"/>
          <a:chExt cx="0" cy="0"/>
        </a:xfrm>
      </p:grpSpPr>
      <p:pic>
        <p:nvPicPr>
          <p:cNvPr id="4098" name="Picture 2"/>
          <p:cNvPicPr>
            <a:picLocks noChangeAspect="1" noChangeArrowheads="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251520" y="93365"/>
            <a:ext cx="8892480" cy="650398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64240656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image" Target="../media/image1.jpe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theme" Target="../theme/theme1.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0">
          <a:blip r:embed="rId29"/>
          <a:srcRect/>
          <a:stretch>
            <a:fillRect/>
          </a:stretch>
        </a:blipFill>
        <a:effectLst/>
      </p:bgPr>
    </p:bg>
    <p:spTree>
      <p:nvGrpSpPr>
        <p:cNvPr id="1" name=""/>
        <p:cNvGrpSpPr/>
        <p:nvPr/>
      </p:nvGrpSpPr>
      <p:grpSpPr>
        <a:xfrm>
          <a:off x="0" y="0"/>
          <a:ext cx="0" cy="0"/>
          <a:chOff x="0" y="0"/>
          <a:chExt cx="0" cy="0"/>
        </a:xfrm>
      </p:grpSpPr>
      <p:sp>
        <p:nvSpPr>
          <p:cNvPr id="1026" name="Otsikon paikkamerkki 1"/>
          <p:cNvSpPr>
            <a:spLocks noGrp="1"/>
          </p:cNvSpPr>
          <p:nvPr>
            <p:ph type="title"/>
          </p:nvPr>
        </p:nvSpPr>
        <p:spPr bwMode="auto">
          <a:xfrm>
            <a:off x="457200" y="274638"/>
            <a:ext cx="6399354"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fi-FI" dirty="0"/>
              <a:t>Muokkaa perustyylejä naps.</a:t>
            </a:r>
          </a:p>
        </p:txBody>
      </p:sp>
      <p:sp>
        <p:nvSpPr>
          <p:cNvPr id="1027" name="Tekstin paikkamerkki 2"/>
          <p:cNvSpPr>
            <a:spLocks noGrp="1"/>
          </p:cNvSpPr>
          <p:nvPr>
            <p:ph type="body" idx="1"/>
          </p:nvPr>
        </p:nvSpPr>
        <p:spPr bwMode="auto">
          <a:xfrm>
            <a:off x="457200" y="1600201"/>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fi-FI" dirty="0"/>
              <a:t>Muokkaa tekstin perustyylejä napsauttamalla</a:t>
            </a:r>
          </a:p>
          <a:p>
            <a:pPr lvl="1"/>
            <a:r>
              <a:rPr lang="fi-FI" dirty="0"/>
              <a:t>toinen taso</a:t>
            </a:r>
          </a:p>
          <a:p>
            <a:pPr lvl="2"/>
            <a:r>
              <a:rPr lang="fi-FI" dirty="0"/>
              <a:t>kolmas taso</a:t>
            </a:r>
          </a:p>
          <a:p>
            <a:pPr lvl="3"/>
            <a:r>
              <a:rPr lang="fi-FI" dirty="0"/>
              <a:t>neljäs taso</a:t>
            </a:r>
          </a:p>
          <a:p>
            <a:pPr lvl="4"/>
            <a:r>
              <a:rPr lang="fi-FI" dirty="0"/>
              <a:t>viides taso</a:t>
            </a:r>
          </a:p>
        </p:txBody>
      </p:sp>
      <p:sp>
        <p:nvSpPr>
          <p:cNvPr id="7" name="Päivämäärän paikkamerkki 3"/>
          <p:cNvSpPr>
            <a:spLocks noGrp="1"/>
          </p:cNvSpPr>
          <p:nvPr>
            <p:ph type="dt" sz="half" idx="2"/>
          </p:nvPr>
        </p:nvSpPr>
        <p:spPr>
          <a:xfrm>
            <a:off x="6553200" y="6175941"/>
            <a:ext cx="2133600" cy="365125"/>
          </a:xfrm>
          <a:prstGeom prst="rect">
            <a:avLst/>
          </a:prstGeom>
        </p:spPr>
        <p:txBody>
          <a:bodyPr/>
          <a:lstStyle>
            <a:lvl1pPr algn="r">
              <a:defRPr sz="1100"/>
            </a:lvl1pPr>
          </a:lstStyle>
          <a:p>
            <a:fld id="{B96410CF-3D11-4820-92A0-5F552F65C970}" type="datetime1">
              <a:rPr lang="fi-FI" smtClean="0"/>
              <a:t>25.10.2017</a:t>
            </a:fld>
            <a:endParaRPr lang="fi-FI"/>
          </a:p>
        </p:txBody>
      </p:sp>
      <p:sp>
        <p:nvSpPr>
          <p:cNvPr id="8" name="Dian numeron paikkamerkki 5"/>
          <p:cNvSpPr>
            <a:spLocks noGrp="1"/>
          </p:cNvSpPr>
          <p:nvPr>
            <p:ph type="sldNum" sz="quarter" idx="4"/>
          </p:nvPr>
        </p:nvSpPr>
        <p:spPr>
          <a:xfrm>
            <a:off x="3500704" y="6194426"/>
            <a:ext cx="2133600" cy="365125"/>
          </a:xfrm>
          <a:prstGeom prst="rect">
            <a:avLst/>
          </a:prstGeom>
        </p:spPr>
        <p:txBody>
          <a:bodyPr/>
          <a:lstStyle>
            <a:lvl1pPr algn="ctr">
              <a:defRPr sz="1100"/>
            </a:lvl1pPr>
          </a:lstStyle>
          <a:p>
            <a:fld id="{9CDC3FFB-3268-453B-B185-AB33BF655EEC}" type="slidenum">
              <a:rPr lang="fi-FI" smtClean="0"/>
              <a:t>‹#›</a:t>
            </a:fld>
            <a:endParaRPr lang="fi-FI"/>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83" r:id="rId5"/>
    <p:sldLayoutId id="2147483685" r:id="rId6"/>
    <p:sldLayoutId id="2147483665" r:id="rId7"/>
    <p:sldLayoutId id="2147483666" r:id="rId8"/>
    <p:sldLayoutId id="2147483684" r:id="rId9"/>
    <p:sldLayoutId id="2147483667" r:id="rId10"/>
    <p:sldLayoutId id="2147483668" r:id="rId11"/>
    <p:sldLayoutId id="2147483669" r:id="rId12"/>
    <p:sldLayoutId id="2147483670" r:id="rId13"/>
    <p:sldLayoutId id="2147483671" r:id="rId14"/>
    <p:sldLayoutId id="2147483672" r:id="rId15"/>
    <p:sldLayoutId id="2147483673" r:id="rId16"/>
    <p:sldLayoutId id="2147483674" r:id="rId17"/>
    <p:sldLayoutId id="2147483675" r:id="rId18"/>
    <p:sldLayoutId id="2147483676" r:id="rId19"/>
    <p:sldLayoutId id="2147483677" r:id="rId20"/>
    <p:sldLayoutId id="2147483678" r:id="rId21"/>
    <p:sldLayoutId id="2147483679" r:id="rId22"/>
    <p:sldLayoutId id="2147483680" r:id="rId23"/>
    <p:sldLayoutId id="2147483682" r:id="rId24"/>
    <p:sldLayoutId id="2147483686" r:id="rId25"/>
    <p:sldLayoutId id="2147483687" r:id="rId26"/>
    <p:sldLayoutId id="2147483688" r:id="rId27"/>
  </p:sldLayoutIdLst>
  <p:hf hdr="0" ftr="0"/>
  <p:txStyles>
    <p:titleStyle>
      <a:lvl1pPr algn="l" defTabSz="457200" rtl="0" eaLnBrk="1" fontAlgn="base" hangingPunct="1">
        <a:spcBef>
          <a:spcPct val="0"/>
        </a:spcBef>
        <a:spcAft>
          <a:spcPct val="0"/>
        </a:spcAft>
        <a:defRPr sz="3200" b="1" kern="1200">
          <a:solidFill>
            <a:schemeClr val="tx2"/>
          </a:solidFill>
          <a:latin typeface="+mj-lt"/>
          <a:ea typeface="MS PGothic" pitchFamily="34" charset="-128"/>
          <a:cs typeface="ＭＳ Ｐゴシック" charset="0"/>
        </a:defRPr>
      </a:lvl1pPr>
      <a:lvl2pPr algn="l" defTabSz="457200" rtl="0" eaLnBrk="1" fontAlgn="base" hangingPunct="1">
        <a:spcBef>
          <a:spcPct val="0"/>
        </a:spcBef>
        <a:spcAft>
          <a:spcPct val="0"/>
        </a:spcAft>
        <a:defRPr sz="4000" b="1">
          <a:solidFill>
            <a:schemeClr val="tx2"/>
          </a:solidFill>
          <a:latin typeface="Trebuchet MS" charset="0"/>
          <a:ea typeface="MS PGothic" pitchFamily="34" charset="-128"/>
          <a:cs typeface="ＭＳ Ｐゴシック" charset="0"/>
        </a:defRPr>
      </a:lvl2pPr>
      <a:lvl3pPr algn="l" defTabSz="457200" rtl="0" eaLnBrk="1" fontAlgn="base" hangingPunct="1">
        <a:spcBef>
          <a:spcPct val="0"/>
        </a:spcBef>
        <a:spcAft>
          <a:spcPct val="0"/>
        </a:spcAft>
        <a:defRPr sz="4000" b="1">
          <a:solidFill>
            <a:schemeClr val="tx2"/>
          </a:solidFill>
          <a:latin typeface="Trebuchet MS" charset="0"/>
          <a:ea typeface="MS PGothic" pitchFamily="34" charset="-128"/>
          <a:cs typeface="ＭＳ Ｐゴシック" charset="0"/>
        </a:defRPr>
      </a:lvl3pPr>
      <a:lvl4pPr algn="l" defTabSz="457200" rtl="0" eaLnBrk="1" fontAlgn="base" hangingPunct="1">
        <a:spcBef>
          <a:spcPct val="0"/>
        </a:spcBef>
        <a:spcAft>
          <a:spcPct val="0"/>
        </a:spcAft>
        <a:defRPr sz="4000" b="1">
          <a:solidFill>
            <a:schemeClr val="tx2"/>
          </a:solidFill>
          <a:latin typeface="Trebuchet MS" charset="0"/>
          <a:ea typeface="MS PGothic" pitchFamily="34" charset="-128"/>
          <a:cs typeface="ＭＳ Ｐゴシック" charset="0"/>
        </a:defRPr>
      </a:lvl4pPr>
      <a:lvl5pPr algn="l" defTabSz="457200" rtl="0" eaLnBrk="1" fontAlgn="base" hangingPunct="1">
        <a:spcBef>
          <a:spcPct val="0"/>
        </a:spcBef>
        <a:spcAft>
          <a:spcPct val="0"/>
        </a:spcAft>
        <a:defRPr sz="4000" b="1">
          <a:solidFill>
            <a:schemeClr val="tx2"/>
          </a:solidFill>
          <a:latin typeface="Trebuchet MS" charset="0"/>
          <a:ea typeface="MS PGothic" pitchFamily="34" charset="-128"/>
          <a:cs typeface="ＭＳ Ｐゴシック" charset="0"/>
        </a:defRPr>
      </a:lvl5pPr>
      <a:lvl6pPr marL="457200" algn="l" defTabSz="457200" rtl="0" eaLnBrk="1" fontAlgn="base" hangingPunct="1">
        <a:spcBef>
          <a:spcPct val="0"/>
        </a:spcBef>
        <a:spcAft>
          <a:spcPct val="0"/>
        </a:spcAft>
        <a:defRPr sz="4000" b="1">
          <a:solidFill>
            <a:schemeClr val="tx2"/>
          </a:solidFill>
          <a:latin typeface="Trebuchet MS" charset="0"/>
          <a:ea typeface="ＭＳ Ｐゴシック" charset="0"/>
          <a:cs typeface="ＭＳ Ｐゴシック" charset="0"/>
        </a:defRPr>
      </a:lvl6pPr>
      <a:lvl7pPr marL="914400" algn="l" defTabSz="457200" rtl="0" eaLnBrk="1" fontAlgn="base" hangingPunct="1">
        <a:spcBef>
          <a:spcPct val="0"/>
        </a:spcBef>
        <a:spcAft>
          <a:spcPct val="0"/>
        </a:spcAft>
        <a:defRPr sz="4000" b="1">
          <a:solidFill>
            <a:schemeClr val="tx2"/>
          </a:solidFill>
          <a:latin typeface="Trebuchet MS" charset="0"/>
          <a:ea typeface="ＭＳ Ｐゴシック" charset="0"/>
          <a:cs typeface="ＭＳ Ｐゴシック" charset="0"/>
        </a:defRPr>
      </a:lvl7pPr>
      <a:lvl8pPr marL="1371600" algn="l" defTabSz="457200" rtl="0" eaLnBrk="1" fontAlgn="base" hangingPunct="1">
        <a:spcBef>
          <a:spcPct val="0"/>
        </a:spcBef>
        <a:spcAft>
          <a:spcPct val="0"/>
        </a:spcAft>
        <a:defRPr sz="4000" b="1">
          <a:solidFill>
            <a:schemeClr val="tx2"/>
          </a:solidFill>
          <a:latin typeface="Trebuchet MS" charset="0"/>
          <a:ea typeface="ＭＳ Ｐゴシック" charset="0"/>
          <a:cs typeface="ＭＳ Ｐゴシック" charset="0"/>
        </a:defRPr>
      </a:lvl8pPr>
      <a:lvl9pPr marL="1828800" algn="l" defTabSz="457200" rtl="0" eaLnBrk="1" fontAlgn="base" hangingPunct="1">
        <a:spcBef>
          <a:spcPct val="0"/>
        </a:spcBef>
        <a:spcAft>
          <a:spcPct val="0"/>
        </a:spcAft>
        <a:defRPr sz="4000" b="1">
          <a:solidFill>
            <a:schemeClr val="tx2"/>
          </a:solidFill>
          <a:latin typeface="Trebuchet MS" charset="0"/>
          <a:ea typeface="ＭＳ Ｐゴシック" charset="0"/>
          <a:cs typeface="ＭＳ Ｐゴシック" charset="0"/>
        </a:defRPr>
      </a:lvl9pPr>
    </p:titleStyle>
    <p:bodyStyle>
      <a:lvl1pPr marL="342900" indent="-342900" algn="l" defTabSz="457200" rtl="0" eaLnBrk="1" fontAlgn="base" hangingPunct="1">
        <a:spcBef>
          <a:spcPct val="20000"/>
        </a:spcBef>
        <a:spcAft>
          <a:spcPct val="0"/>
        </a:spcAft>
        <a:buClrTx/>
        <a:defRPr sz="2000" kern="1200">
          <a:solidFill>
            <a:schemeClr val="tx1"/>
          </a:solidFill>
          <a:latin typeface="+mn-lt"/>
          <a:ea typeface="MS PGothic" pitchFamily="34" charset="-128"/>
          <a:cs typeface="ＭＳ Ｐゴシック" charset="0"/>
        </a:defRPr>
      </a:lvl1pPr>
      <a:lvl2pPr marL="742950" indent="-285750" algn="l" defTabSz="457200" rtl="0" eaLnBrk="1" fontAlgn="base" hangingPunct="1">
        <a:spcBef>
          <a:spcPct val="20000"/>
        </a:spcBef>
        <a:spcAft>
          <a:spcPct val="0"/>
        </a:spcAft>
        <a:buClrTx/>
        <a:buFont typeface="Arial" pitchFamily="34" charset="0"/>
        <a:buChar char="•"/>
        <a:defRPr sz="1400" kern="1200">
          <a:solidFill>
            <a:schemeClr val="tx1"/>
          </a:solidFill>
          <a:latin typeface="+mn-lt"/>
          <a:ea typeface="MS PGothic" pitchFamily="34" charset="-128"/>
          <a:cs typeface="+mn-cs"/>
        </a:defRPr>
      </a:lvl2pPr>
      <a:lvl3pPr marL="1143000" indent="-228600" algn="l" defTabSz="457200" rtl="0" eaLnBrk="1" fontAlgn="base" hangingPunct="1">
        <a:spcBef>
          <a:spcPct val="20000"/>
        </a:spcBef>
        <a:spcAft>
          <a:spcPct val="0"/>
        </a:spcAft>
        <a:buClrTx/>
        <a:buFont typeface="Arial" pitchFamily="34" charset="0"/>
        <a:buChar char="•"/>
        <a:defRPr sz="1400" kern="1200">
          <a:solidFill>
            <a:schemeClr val="tx1"/>
          </a:solidFill>
          <a:latin typeface="+mn-lt"/>
          <a:ea typeface="MS PGothic" pitchFamily="34" charset="-128"/>
          <a:cs typeface="+mn-cs"/>
        </a:defRPr>
      </a:lvl3pPr>
      <a:lvl4pPr marL="1600200" indent="-228600" algn="l" defTabSz="457200" rtl="0" eaLnBrk="1" fontAlgn="base" hangingPunct="1">
        <a:spcBef>
          <a:spcPct val="20000"/>
        </a:spcBef>
        <a:spcAft>
          <a:spcPct val="0"/>
        </a:spcAft>
        <a:buClrTx/>
        <a:buFont typeface="Arial" pitchFamily="34" charset="0"/>
        <a:buChar char="•"/>
        <a:defRPr sz="1400" kern="1200">
          <a:solidFill>
            <a:schemeClr val="tx1"/>
          </a:solidFill>
          <a:latin typeface="+mn-lt"/>
          <a:ea typeface="MS PGothic" pitchFamily="34" charset="-128"/>
          <a:cs typeface="+mn-cs"/>
        </a:defRPr>
      </a:lvl4pPr>
      <a:lvl5pPr marL="2057400" indent="-228600" algn="l" defTabSz="457200" rtl="0" eaLnBrk="1" fontAlgn="base" hangingPunct="1">
        <a:spcBef>
          <a:spcPct val="20000"/>
        </a:spcBef>
        <a:spcAft>
          <a:spcPct val="0"/>
        </a:spcAft>
        <a:buClrTx/>
        <a:buFont typeface="Arial" pitchFamily="34" charset="0"/>
        <a:buChar char="•"/>
        <a:defRPr sz="1400" kern="1200">
          <a:solidFill>
            <a:schemeClr val="tx1"/>
          </a:solidFill>
          <a:latin typeface="+mn-lt"/>
          <a:ea typeface="MS PGothic" pitchFamily="34" charset="-128"/>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fi-FI"/>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slideLayout" Target="../slideLayouts/slideLayout1.xml"/><Relationship Id="rId4" Type="http://schemas.openxmlformats.org/officeDocument/2006/relationships/image" Target="../media/image14.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3" Type="http://schemas.openxmlformats.org/officeDocument/2006/relationships/image" Target="../media/image15.png"/><Relationship Id="rId7" Type="http://schemas.openxmlformats.org/officeDocument/2006/relationships/image" Target="../media/image19.png"/><Relationship Id="rId2" Type="http://schemas.openxmlformats.org/officeDocument/2006/relationships/notesSlide" Target="../notesSlides/notesSlide1.xml"/><Relationship Id="rId1" Type="http://schemas.openxmlformats.org/officeDocument/2006/relationships/slideLayout" Target="../slideLayouts/slideLayout9.xml"/><Relationship Id="rId6" Type="http://schemas.openxmlformats.org/officeDocument/2006/relationships/image" Target="../media/image18.png"/><Relationship Id="rId5" Type="http://schemas.openxmlformats.org/officeDocument/2006/relationships/image" Target="../media/image17.png"/><Relationship Id="rId4" Type="http://schemas.openxmlformats.org/officeDocument/2006/relationships/image" Target="../media/image16.png"/></Relationships>
</file>

<file path=ppt/slides/_rels/slide4.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20.emf"/><Relationship Id="rId1" Type="http://schemas.openxmlformats.org/officeDocument/2006/relationships/slideLayout" Target="../slideLayouts/slideLayout3.xml"/><Relationship Id="rId4" Type="http://schemas.openxmlformats.org/officeDocument/2006/relationships/image" Target="../media/image22.png"/></Relationships>
</file>

<file path=ppt/slides/_rels/slide5.xml.rels><?xml version="1.0" encoding="UTF-8" standalone="yes"?>
<Relationships xmlns="http://schemas.openxmlformats.org/package/2006/relationships"><Relationship Id="rId3" Type="http://schemas.openxmlformats.org/officeDocument/2006/relationships/image" Target="../media/image24.emf"/><Relationship Id="rId2" Type="http://schemas.openxmlformats.org/officeDocument/2006/relationships/image" Target="../media/image23.emf"/><Relationship Id="rId1" Type="http://schemas.openxmlformats.org/officeDocument/2006/relationships/slideLayout" Target="../slideLayouts/slideLayout8.xml"/><Relationship Id="rId6" Type="http://schemas.openxmlformats.org/officeDocument/2006/relationships/image" Target="../media/image27.emf"/><Relationship Id="rId5" Type="http://schemas.openxmlformats.org/officeDocument/2006/relationships/image" Target="../media/image26.png"/><Relationship Id="rId4" Type="http://schemas.openxmlformats.org/officeDocument/2006/relationships/image" Target="../media/image25.png"/></Relationships>
</file>

<file path=ppt/slides/_rels/slide6.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14.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12.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14.xml"/></Relationships>
</file>

<file path=ppt/slides/_rels/slide13.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10.xml"/></Relationships>
</file>

<file path=ppt/slides/_rels/slide14.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10.xml"/></Relationships>
</file>

<file path=ppt/slides/_rels/slide15.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Layout" Target="../slideLayouts/slideLayout10.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17.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2" Type="http://schemas.openxmlformats.org/officeDocument/2006/relationships/image" Target="../media/image34.emf"/><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2" Type="http://schemas.openxmlformats.org/officeDocument/2006/relationships/image" Target="../media/image35.png"/><Relationship Id="rId1" Type="http://schemas.openxmlformats.org/officeDocument/2006/relationships/slideLayout" Target="../slideLayouts/slideLayout14.xml"/></Relationships>
</file>

<file path=ppt/slides/_rels/slide21.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image" Target="../media/image36.png"/><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2" Type="http://schemas.openxmlformats.org/officeDocument/2006/relationships/image" Target="../media/image36.png"/><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2" Type="http://schemas.openxmlformats.org/officeDocument/2006/relationships/image" Target="../media/image37.png"/><Relationship Id="rId1" Type="http://schemas.openxmlformats.org/officeDocument/2006/relationships/slideLayout" Target="../slideLayouts/slideLayout14.xml"/></Relationships>
</file>

<file path=ppt/slides/_rels/slide24.xml.rels><?xml version="1.0" encoding="UTF-8" standalone="yes"?>
<Relationships xmlns="http://schemas.openxmlformats.org/package/2006/relationships"><Relationship Id="rId2" Type="http://schemas.openxmlformats.org/officeDocument/2006/relationships/image" Target="../media/image38.png"/><Relationship Id="rId1" Type="http://schemas.openxmlformats.org/officeDocument/2006/relationships/slideLayout" Target="../slideLayouts/slideLayout10.xml"/></Relationships>
</file>

<file path=ppt/slides/_rels/slide25.xml.rels><?xml version="1.0" encoding="UTF-8" standalone="yes"?>
<Relationships xmlns="http://schemas.openxmlformats.org/package/2006/relationships"><Relationship Id="rId2" Type="http://schemas.openxmlformats.org/officeDocument/2006/relationships/image" Target="../media/image39.png"/><Relationship Id="rId1" Type="http://schemas.openxmlformats.org/officeDocument/2006/relationships/slideLayout" Target="../slideLayouts/slideLayout10.xml"/></Relationships>
</file>

<file path=ppt/slides/_rels/slide26.xml.rels><?xml version="1.0" encoding="UTF-8" standalone="yes"?>
<Relationships xmlns="http://schemas.openxmlformats.org/package/2006/relationships"><Relationship Id="rId2" Type="http://schemas.openxmlformats.org/officeDocument/2006/relationships/image" Target="../media/image40.png"/><Relationship Id="rId1" Type="http://schemas.openxmlformats.org/officeDocument/2006/relationships/slideLayout" Target="../slideLayouts/slideLayout14.xml"/></Relationships>
</file>

<file path=ppt/slides/_rels/slide27.xml.rels><?xml version="1.0" encoding="UTF-8" standalone="yes"?>
<Relationships xmlns="http://schemas.openxmlformats.org/package/2006/relationships"><Relationship Id="rId2" Type="http://schemas.openxmlformats.org/officeDocument/2006/relationships/image" Target="../media/image41.png"/><Relationship Id="rId1" Type="http://schemas.openxmlformats.org/officeDocument/2006/relationships/slideLayout" Target="../slideLayouts/slideLayout10.xml"/></Relationships>
</file>

<file path=ppt/slides/_rels/slide28.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2" Type="http://schemas.openxmlformats.org/officeDocument/2006/relationships/image" Target="../media/image42.png"/><Relationship Id="rId1" Type="http://schemas.openxmlformats.org/officeDocument/2006/relationships/slideLayout" Target="../slideLayouts/slideLayout10.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33.xml.rels><?xml version="1.0" encoding="UTF-8" standalone="yes"?>
<Relationships xmlns="http://schemas.openxmlformats.org/package/2006/relationships"><Relationship Id="rId2" Type="http://schemas.openxmlformats.org/officeDocument/2006/relationships/image" Target="../media/image43.png"/><Relationship Id="rId1" Type="http://schemas.openxmlformats.org/officeDocument/2006/relationships/slideLayout" Target="../slideLayouts/slideLayout14.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44.xml.rels><?xml version="1.0" encoding="UTF-8" standalone="yes"?>
<Relationships xmlns="http://schemas.openxmlformats.org/package/2006/relationships"><Relationship Id="rId2" Type="http://schemas.openxmlformats.org/officeDocument/2006/relationships/image" Target="../media/image44.emf"/><Relationship Id="rId1" Type="http://schemas.openxmlformats.org/officeDocument/2006/relationships/slideLayout" Target="../slideLayouts/slideLayout10.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5.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6.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le 9"/>
          <p:cNvSpPr>
            <a:spLocks noGrp="1"/>
          </p:cNvSpPr>
          <p:nvPr>
            <p:ph type="ctrTitle"/>
          </p:nvPr>
        </p:nvSpPr>
        <p:spPr>
          <a:xfrm>
            <a:off x="1062051" y="2804483"/>
            <a:ext cx="7772400" cy="1679972"/>
          </a:xfrm>
        </p:spPr>
        <p:txBody>
          <a:bodyPr/>
          <a:lstStyle/>
          <a:p>
            <a:r>
              <a:rPr lang="fi-FI"/>
              <a:t>Työ2.0 verkkoaivoriihi </a:t>
            </a:r>
            <a:br>
              <a:rPr lang="fi-FI"/>
            </a:br>
            <a:r>
              <a:rPr lang="fi-FI"/>
              <a:t>Tulosyhteenveto</a:t>
            </a:r>
            <a:endParaRPr lang="fi-FI" dirty="0"/>
          </a:p>
        </p:txBody>
      </p:sp>
      <p:sp>
        <p:nvSpPr>
          <p:cNvPr id="4" name="Subtitle 3">
            <a:extLst>
              <a:ext uri="{FF2B5EF4-FFF2-40B4-BE49-F238E27FC236}">
                <a16:creationId xmlns:a16="http://schemas.microsoft.com/office/drawing/2014/main" xmlns="" id="{FB5BADC4-A46A-4A1A-83F3-83C29ED43DBF}"/>
              </a:ext>
            </a:extLst>
          </p:cNvPr>
          <p:cNvSpPr>
            <a:spLocks noGrp="1"/>
          </p:cNvSpPr>
          <p:nvPr>
            <p:ph type="subTitle" idx="1"/>
          </p:nvPr>
        </p:nvSpPr>
        <p:spPr>
          <a:xfrm>
            <a:off x="1123528" y="4388658"/>
            <a:ext cx="6400800" cy="800839"/>
          </a:xfrm>
        </p:spPr>
        <p:txBody>
          <a:bodyPr/>
          <a:lstStyle/>
          <a:p>
            <a:r>
              <a:rPr lang="fi-FI"/>
              <a:t>Valtiovarainministeriö (VM)</a:t>
            </a:r>
          </a:p>
          <a:p>
            <a:r>
              <a:rPr lang="fi-FI"/>
              <a:t>Valtiokonttori</a:t>
            </a:r>
          </a:p>
        </p:txBody>
      </p:sp>
      <p:sp>
        <p:nvSpPr>
          <p:cNvPr id="12" name="Content Placeholder 11"/>
          <p:cNvSpPr>
            <a:spLocks noGrp="1"/>
          </p:cNvSpPr>
          <p:nvPr>
            <p:ph sz="quarter" idx="13"/>
          </p:nvPr>
        </p:nvSpPr>
        <p:spPr>
          <a:xfrm>
            <a:off x="1062051" y="5190008"/>
            <a:ext cx="4164623" cy="903288"/>
          </a:xfrm>
        </p:spPr>
        <p:txBody>
          <a:bodyPr/>
          <a:lstStyle/>
          <a:p>
            <a:endParaRPr lang="fi-FI"/>
          </a:p>
          <a:p>
            <a:r>
              <a:rPr lang="fi-FI"/>
              <a:t>18.10.2017 (päivitys 19.10.2017)</a:t>
            </a:r>
          </a:p>
          <a:p>
            <a:r>
              <a:rPr lang="fi-FI"/>
              <a:t>Jarkko Kuusinen, Maarit Viik-Kajander</a:t>
            </a:r>
            <a:endParaRPr lang="fi-FI" dirty="0"/>
          </a:p>
        </p:txBody>
      </p:sp>
      <p:pic>
        <p:nvPicPr>
          <p:cNvPr id="6" name="Picture 5">
            <a:extLst>
              <a:ext uri="{FF2B5EF4-FFF2-40B4-BE49-F238E27FC236}">
                <a16:creationId xmlns:a16="http://schemas.microsoft.com/office/drawing/2014/main" xmlns="" id="{EE0AF74C-AA70-4D22-9E35-FD4B0B8D08C8}"/>
              </a:ext>
            </a:extLst>
          </p:cNvPr>
          <p:cNvPicPr>
            <a:picLocks noChangeAspect="1"/>
          </p:cNvPicPr>
          <p:nvPr/>
        </p:nvPicPr>
        <p:blipFill rotWithShape="1">
          <a:blip r:embed="rId2"/>
          <a:srcRect t="56641"/>
          <a:stretch/>
        </p:blipFill>
        <p:spPr>
          <a:xfrm>
            <a:off x="2691042" y="1107307"/>
            <a:ext cx="1927248" cy="1486767"/>
          </a:xfrm>
          <a:prstGeom prst="rect">
            <a:avLst/>
          </a:prstGeom>
        </p:spPr>
      </p:pic>
      <p:pic>
        <p:nvPicPr>
          <p:cNvPr id="3" name="Picture 2">
            <a:extLst>
              <a:ext uri="{FF2B5EF4-FFF2-40B4-BE49-F238E27FC236}">
                <a16:creationId xmlns:a16="http://schemas.microsoft.com/office/drawing/2014/main" xmlns="" id="{9C366B90-1787-4331-B196-9B341A849990}"/>
              </a:ext>
            </a:extLst>
          </p:cNvPr>
          <p:cNvPicPr>
            <a:picLocks noChangeAspect="1"/>
          </p:cNvPicPr>
          <p:nvPr/>
        </p:nvPicPr>
        <p:blipFill>
          <a:blip r:embed="rId3"/>
          <a:stretch>
            <a:fillRect/>
          </a:stretch>
        </p:blipFill>
        <p:spPr>
          <a:xfrm>
            <a:off x="1170690" y="764704"/>
            <a:ext cx="1412928" cy="1829370"/>
          </a:xfrm>
          <a:prstGeom prst="rect">
            <a:avLst/>
          </a:prstGeom>
        </p:spPr>
      </p:pic>
      <p:pic>
        <p:nvPicPr>
          <p:cNvPr id="5" name="Picture 4">
            <a:extLst>
              <a:ext uri="{FF2B5EF4-FFF2-40B4-BE49-F238E27FC236}">
                <a16:creationId xmlns:a16="http://schemas.microsoft.com/office/drawing/2014/main" xmlns="" id="{765C95F2-7034-4D67-95F3-2A5BDFA479E5}"/>
              </a:ext>
            </a:extLst>
          </p:cNvPr>
          <p:cNvPicPr>
            <a:picLocks noChangeAspect="1"/>
          </p:cNvPicPr>
          <p:nvPr/>
        </p:nvPicPr>
        <p:blipFill>
          <a:blip r:embed="rId4"/>
          <a:stretch>
            <a:fillRect/>
          </a:stretch>
        </p:blipFill>
        <p:spPr>
          <a:xfrm>
            <a:off x="4724295" y="764704"/>
            <a:ext cx="1270931" cy="1829370"/>
          </a:xfrm>
          <a:prstGeom prst="rect">
            <a:avLst/>
          </a:prstGeom>
        </p:spPr>
      </p:pic>
    </p:spTree>
    <p:extLst>
      <p:ext uri="{BB962C8B-B14F-4D97-AF65-F5344CB8AC3E}">
        <p14:creationId xmlns:p14="http://schemas.microsoft.com/office/powerpoint/2010/main" val="69375350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i-FI"/>
              <a:t>Sisältö</a:t>
            </a:r>
          </a:p>
        </p:txBody>
      </p:sp>
      <p:sp>
        <p:nvSpPr>
          <p:cNvPr id="3" name="Content Placeholder 2"/>
          <p:cNvSpPr>
            <a:spLocks noGrp="1"/>
          </p:cNvSpPr>
          <p:nvPr>
            <p:ph idx="1"/>
          </p:nvPr>
        </p:nvSpPr>
        <p:spPr>
          <a:xfrm>
            <a:off x="423053" y="1417638"/>
            <a:ext cx="8229600" cy="4464496"/>
          </a:xfrm>
        </p:spPr>
        <p:txBody>
          <a:bodyPr/>
          <a:lstStyle/>
          <a:p>
            <a:pPr marL="342900" indent="-342900">
              <a:buFont typeface="+mj-lt"/>
              <a:buAutoNum type="arabicPeriod"/>
            </a:pPr>
            <a:r>
              <a:rPr lang="fi-FI"/>
              <a:t>Tavoite ja osallistuminen</a:t>
            </a:r>
          </a:p>
          <a:p>
            <a:pPr marL="342900" indent="-342900">
              <a:buFont typeface="+mj-lt"/>
              <a:buAutoNum type="arabicPeriod"/>
            </a:pPr>
            <a:r>
              <a:rPr lang="fi-FI"/>
              <a:t>Yhteenveto tuloksista</a:t>
            </a:r>
          </a:p>
          <a:p>
            <a:pPr marL="342900" indent="-342900">
              <a:buFont typeface="+mj-lt"/>
              <a:buAutoNum type="arabicPeriod"/>
            </a:pPr>
            <a:r>
              <a:rPr lang="fi-FI"/>
              <a:t>Tulokset yksityiskohtaisemmin</a:t>
            </a:r>
          </a:p>
          <a:p>
            <a:pPr marL="800100" lvl="1" indent="-342900">
              <a:buFont typeface="+mj-lt"/>
              <a:buAutoNum type="arabicPeriod"/>
            </a:pPr>
            <a:r>
              <a:rPr lang="fi-FI"/>
              <a:t>Kuinka trendit muuttavat työtä ja työn tekoa</a:t>
            </a:r>
          </a:p>
          <a:p>
            <a:pPr marL="800100" lvl="1" indent="-342900">
              <a:buFont typeface="+mj-lt"/>
              <a:buAutoNum type="arabicPeriod"/>
            </a:pPr>
            <a:r>
              <a:rPr lang="fi-FI"/>
              <a:t>Miten työ 2.0 edellytykset näkyvät työssä nyt ja 3-5 vuoden päästä</a:t>
            </a:r>
          </a:p>
          <a:p>
            <a:pPr marL="800100" lvl="1" indent="-342900">
              <a:buFont typeface="+mj-lt"/>
              <a:buAutoNum type="arabicPeriod"/>
            </a:pPr>
            <a:r>
              <a:rPr lang="fi-FI"/>
              <a:t>Mikä voisi hidastaa työn tekemisen siirtymistä seuraavalle tasolle</a:t>
            </a:r>
          </a:p>
          <a:p>
            <a:pPr marL="800100" lvl="1" indent="-342900">
              <a:buFont typeface="+mj-lt"/>
              <a:buAutoNum type="arabicPeriod"/>
            </a:pPr>
            <a:r>
              <a:rPr lang="fi-FI"/>
              <a:t>Mitä mitataan ja arvioidaan nyt / mihin tarvitaan lisää osaamista</a:t>
            </a:r>
          </a:p>
          <a:p>
            <a:pPr marL="800100" lvl="1" indent="-342900">
              <a:buFont typeface="+mj-lt"/>
              <a:buAutoNum type="arabicPeriod"/>
            </a:pPr>
            <a:r>
              <a:rPr lang="fi-FI"/>
              <a:t>Mikä tukee onnistumista työssä, uudistumista ja työhyvinvointia</a:t>
            </a:r>
          </a:p>
          <a:p>
            <a:pPr marL="800100" lvl="1" indent="-342900">
              <a:buFont typeface="+mj-lt"/>
              <a:buAutoNum type="arabicPeriod"/>
            </a:pPr>
            <a:r>
              <a:rPr lang="fi-FI"/>
              <a:t>Kehityskeskustelut</a:t>
            </a:r>
          </a:p>
          <a:p>
            <a:pPr marL="1257300" lvl="2" indent="-342900">
              <a:buFont typeface="+mj-lt"/>
              <a:buAutoNum type="arabicPeriod"/>
            </a:pPr>
            <a:r>
              <a:rPr lang="fi-FI"/>
              <a:t>Kuinka työn arvioinnista / mittamisesta ja kehityskeskusteluista saataisiin enemmän hyötyä irti</a:t>
            </a:r>
          </a:p>
          <a:p>
            <a:pPr marL="1257300" lvl="2" indent="-342900">
              <a:buFont typeface="+mj-lt"/>
              <a:buAutoNum type="arabicPeriod"/>
            </a:pPr>
            <a:r>
              <a:rPr lang="fi-FI"/>
              <a:t>Mistä tulisi luopua tai mitä lopettaa</a:t>
            </a:r>
          </a:p>
          <a:p>
            <a:pPr marL="1257300" lvl="2" indent="-342900">
              <a:buFont typeface="+mj-lt"/>
              <a:buAutoNum type="arabicPeriod"/>
            </a:pPr>
            <a:r>
              <a:rPr lang="fi-FI"/>
              <a:t>Tee nimiehdotus</a:t>
            </a:r>
          </a:p>
          <a:p>
            <a:pPr marL="1257300" lvl="2" indent="-342900">
              <a:buFont typeface="+mj-lt"/>
              <a:buAutoNum type="arabicPeriod"/>
            </a:pPr>
            <a:r>
              <a:rPr lang="fi-FI"/>
              <a:t>Mitä haluaisit lisätä keskusteluun</a:t>
            </a:r>
          </a:p>
          <a:p>
            <a:pPr marL="342900" indent="-342900">
              <a:buFont typeface="+mj-lt"/>
              <a:buAutoNum type="arabicPeriod"/>
            </a:pPr>
            <a:r>
              <a:rPr lang="fi-FI"/>
              <a:t>Liitteet</a:t>
            </a:r>
          </a:p>
        </p:txBody>
      </p:sp>
      <p:sp>
        <p:nvSpPr>
          <p:cNvPr id="4" name="Slide Number Placeholder 3"/>
          <p:cNvSpPr>
            <a:spLocks noGrp="1"/>
          </p:cNvSpPr>
          <p:nvPr>
            <p:ph type="sldNum" sz="quarter" idx="16"/>
          </p:nvPr>
        </p:nvSpPr>
        <p:spPr>
          <a:xfrm>
            <a:off x="3500704" y="6346747"/>
            <a:ext cx="2133600" cy="365125"/>
          </a:xfrm>
        </p:spPr>
        <p:txBody>
          <a:bodyPr/>
          <a:lstStyle/>
          <a:p>
            <a:fld id="{9CDC3FFB-3268-453B-B185-AB33BF655EEC}" type="slidenum">
              <a:rPr lang="fi-FI" smtClean="0"/>
              <a:t>2</a:t>
            </a:fld>
            <a:endParaRPr lang="fi-FI" dirty="0"/>
          </a:p>
        </p:txBody>
      </p:sp>
      <p:sp>
        <p:nvSpPr>
          <p:cNvPr id="5" name="Date Placeholder 4"/>
          <p:cNvSpPr>
            <a:spLocks noGrp="1"/>
          </p:cNvSpPr>
          <p:nvPr>
            <p:ph type="dt" sz="half" idx="14"/>
          </p:nvPr>
        </p:nvSpPr>
        <p:spPr/>
        <p:txBody>
          <a:bodyPr/>
          <a:lstStyle/>
          <a:p>
            <a:fld id="{7E7AF73A-07D4-4C36-BB4E-DA92BC2F8A57}" type="datetime1">
              <a:rPr lang="fi-FI" smtClean="0"/>
              <a:t>25.10.2017</a:t>
            </a:fld>
            <a:endParaRPr lang="fi-FI"/>
          </a:p>
        </p:txBody>
      </p:sp>
    </p:spTree>
    <p:extLst>
      <p:ext uri="{BB962C8B-B14F-4D97-AF65-F5344CB8AC3E}">
        <p14:creationId xmlns:p14="http://schemas.microsoft.com/office/powerpoint/2010/main" val="42955371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3" name="Otsikko 3"/>
          <p:cNvSpPr>
            <a:spLocks noGrp="1"/>
          </p:cNvSpPr>
          <p:nvPr>
            <p:ph type="title"/>
          </p:nvPr>
        </p:nvSpPr>
        <p:spPr/>
        <p:txBody>
          <a:bodyPr/>
          <a:lstStyle/>
          <a:p>
            <a:r>
              <a:rPr lang="fi-FI"/>
              <a:t>Tavoite ja osallistuminen</a:t>
            </a:r>
            <a:endParaRPr lang="fi-FI" dirty="0"/>
          </a:p>
        </p:txBody>
      </p:sp>
      <p:sp>
        <p:nvSpPr>
          <p:cNvPr id="2" name="Suorakulmio 1"/>
          <p:cNvSpPr/>
          <p:nvPr/>
        </p:nvSpPr>
        <p:spPr>
          <a:xfrm>
            <a:off x="264177" y="1430378"/>
            <a:ext cx="8621815" cy="2142639"/>
          </a:xfrm>
          <a:prstGeom prst="rect">
            <a:avLst/>
          </a:prstGeom>
          <a:solidFill>
            <a:srgbClr val="72CEE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fi-FI"/>
          </a:p>
        </p:txBody>
      </p:sp>
      <p:pic>
        <p:nvPicPr>
          <p:cNvPr id="40" name="Kuva 39"/>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51884" y="1801950"/>
            <a:ext cx="1082642" cy="1388701"/>
          </a:xfrm>
          <a:prstGeom prst="rect">
            <a:avLst/>
          </a:prstGeom>
        </p:spPr>
      </p:pic>
      <p:pic>
        <p:nvPicPr>
          <p:cNvPr id="45" name="Kuva 44"/>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035881" y="1976056"/>
            <a:ext cx="993663" cy="993663"/>
          </a:xfrm>
          <a:prstGeom prst="rect">
            <a:avLst/>
          </a:prstGeom>
        </p:spPr>
      </p:pic>
      <p:pic>
        <p:nvPicPr>
          <p:cNvPr id="51" name="Kuva 50"/>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5502565" y="1893588"/>
            <a:ext cx="1500961" cy="1224846"/>
          </a:xfrm>
          <a:prstGeom prst="rect">
            <a:avLst/>
          </a:prstGeom>
        </p:spPr>
      </p:pic>
      <p:pic>
        <p:nvPicPr>
          <p:cNvPr id="53" name="Kuva 52"/>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2256093" y="2136149"/>
            <a:ext cx="1072910" cy="726245"/>
          </a:xfrm>
          <a:prstGeom prst="rect">
            <a:avLst/>
          </a:prstGeom>
        </p:spPr>
      </p:pic>
      <p:pic>
        <p:nvPicPr>
          <p:cNvPr id="55" name="Kuva 54"/>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7385330" y="1884484"/>
            <a:ext cx="1344071" cy="1310515"/>
          </a:xfrm>
          <a:prstGeom prst="rect">
            <a:avLst/>
          </a:prstGeom>
        </p:spPr>
      </p:pic>
      <p:sp>
        <p:nvSpPr>
          <p:cNvPr id="79" name="Sisällön paikkamerkki 4"/>
          <p:cNvSpPr txBox="1">
            <a:spLocks/>
          </p:cNvSpPr>
          <p:nvPr/>
        </p:nvSpPr>
        <p:spPr bwMode="auto">
          <a:xfrm>
            <a:off x="264177" y="3860800"/>
            <a:ext cx="1718313" cy="23336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defTabSz="457200" rtl="0" eaLnBrk="1" fontAlgn="base" hangingPunct="1">
              <a:spcBef>
                <a:spcPct val="20000"/>
              </a:spcBef>
              <a:spcAft>
                <a:spcPct val="0"/>
              </a:spcAft>
              <a:defRPr sz="2000" kern="1200">
                <a:solidFill>
                  <a:schemeClr val="tx1"/>
                </a:solidFill>
                <a:latin typeface="+mn-lt"/>
                <a:ea typeface="MS PGothic" pitchFamily="34" charset="-128"/>
                <a:cs typeface="ＭＳ Ｐゴシック" charset="0"/>
              </a:defRPr>
            </a:lvl1pPr>
            <a:lvl2pPr marL="742950" indent="-285750" algn="l" defTabSz="457200" rtl="0" eaLnBrk="1" fontAlgn="base" hangingPunct="1">
              <a:spcBef>
                <a:spcPct val="20000"/>
              </a:spcBef>
              <a:spcAft>
                <a:spcPct val="0"/>
              </a:spcAft>
              <a:buClr>
                <a:schemeClr val="accent2"/>
              </a:buClr>
              <a:buFont typeface="Arial" pitchFamily="34" charset="0"/>
              <a:buChar char="•"/>
              <a:defRPr sz="1400" kern="1200">
                <a:solidFill>
                  <a:schemeClr val="tx1"/>
                </a:solidFill>
                <a:latin typeface="+mn-lt"/>
                <a:ea typeface="MS PGothic" pitchFamily="34" charset="-128"/>
                <a:cs typeface="+mn-cs"/>
              </a:defRPr>
            </a:lvl2pPr>
            <a:lvl3pPr marL="1143000" indent="-228600" algn="l" defTabSz="457200" rtl="0" eaLnBrk="1" fontAlgn="base" hangingPunct="1">
              <a:spcBef>
                <a:spcPct val="20000"/>
              </a:spcBef>
              <a:spcAft>
                <a:spcPct val="0"/>
              </a:spcAft>
              <a:buClr>
                <a:schemeClr val="accent2"/>
              </a:buClr>
              <a:buFont typeface="Arial" pitchFamily="34" charset="0"/>
              <a:buChar char="•"/>
              <a:defRPr sz="1400" kern="1200">
                <a:solidFill>
                  <a:schemeClr val="tx1"/>
                </a:solidFill>
                <a:latin typeface="+mn-lt"/>
                <a:ea typeface="MS PGothic" pitchFamily="34" charset="-128"/>
                <a:cs typeface="+mn-cs"/>
              </a:defRPr>
            </a:lvl3pPr>
            <a:lvl4pPr marL="1600200" indent="-228600" algn="l" defTabSz="457200" rtl="0" eaLnBrk="1" fontAlgn="base" hangingPunct="1">
              <a:spcBef>
                <a:spcPct val="20000"/>
              </a:spcBef>
              <a:spcAft>
                <a:spcPct val="0"/>
              </a:spcAft>
              <a:buClr>
                <a:schemeClr val="accent2"/>
              </a:buClr>
              <a:buFont typeface="Arial" pitchFamily="34" charset="0"/>
              <a:buChar char="•"/>
              <a:defRPr sz="1400" kern="1200">
                <a:solidFill>
                  <a:schemeClr val="tx1"/>
                </a:solidFill>
                <a:latin typeface="+mn-lt"/>
                <a:ea typeface="MS PGothic" pitchFamily="34" charset="-128"/>
                <a:cs typeface="+mn-cs"/>
              </a:defRPr>
            </a:lvl4pPr>
            <a:lvl5pPr marL="2057400" indent="-228600" algn="l" defTabSz="457200" rtl="0" eaLnBrk="1" fontAlgn="base" hangingPunct="1">
              <a:spcBef>
                <a:spcPct val="20000"/>
              </a:spcBef>
              <a:spcAft>
                <a:spcPct val="0"/>
              </a:spcAft>
              <a:buClr>
                <a:schemeClr val="accent2"/>
              </a:buClr>
              <a:buFont typeface="Arial" pitchFamily="34" charset="0"/>
              <a:buChar char="•"/>
              <a:defRPr sz="1400" kern="1200">
                <a:solidFill>
                  <a:schemeClr val="tx1"/>
                </a:solidFill>
                <a:latin typeface="+mn-lt"/>
                <a:ea typeface="MS PGothic" pitchFamily="34" charset="-128"/>
                <a:cs typeface="+mn-cs"/>
              </a:defRPr>
            </a:lvl5pPr>
            <a:lvl6pPr marL="2514600" indent="-228600" algn="l" defTabSz="457200" rtl="0" eaLnBrk="1" latinLnBrk="0" hangingPunct="1">
              <a:spcBef>
                <a:spcPct val="20000"/>
              </a:spcBef>
              <a:buFont typeface="Arial"/>
              <a:buChar char="•"/>
              <a:defRPr sz="18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18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18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1800" kern="1200">
                <a:solidFill>
                  <a:schemeClr val="tx1"/>
                </a:solidFill>
                <a:latin typeface="+mn-lt"/>
                <a:ea typeface="+mn-ea"/>
                <a:cs typeface="+mn-cs"/>
              </a:defRPr>
            </a:lvl9pPr>
          </a:lstStyle>
          <a:p>
            <a:pPr marL="0" indent="0"/>
            <a:r>
              <a:rPr lang="fi-FI" sz="1600" dirty="0">
                <a:solidFill>
                  <a:schemeClr val="accent2"/>
                </a:solidFill>
              </a:rPr>
              <a:t>Tavoite:</a:t>
            </a:r>
          </a:p>
          <a:p>
            <a:pPr marL="0" indent="0"/>
            <a:r>
              <a:rPr lang="fi-FI" sz="1600"/>
              <a:t>Kerätä eri sidosryhmiltä laajasti näke-myksiä Työ 2.0 ulottuvuuksiin ja kehityskeskus-teluprosessin uudistamiseen.</a:t>
            </a:r>
            <a:endParaRPr lang="fi-FI" sz="1600" dirty="0"/>
          </a:p>
        </p:txBody>
      </p:sp>
      <p:grpSp>
        <p:nvGrpSpPr>
          <p:cNvPr id="18439" name="Ryhmitä 18438"/>
          <p:cNvGrpSpPr/>
          <p:nvPr/>
        </p:nvGrpSpPr>
        <p:grpSpPr>
          <a:xfrm>
            <a:off x="1982491" y="1412875"/>
            <a:ext cx="5177628" cy="2284273"/>
            <a:chOff x="2147698" y="1412875"/>
            <a:chExt cx="5609097" cy="2141224"/>
          </a:xfrm>
        </p:grpSpPr>
        <p:cxnSp>
          <p:nvCxnSpPr>
            <p:cNvPr id="12" name="Suora yhdysviiva 11"/>
            <p:cNvCxnSpPr/>
            <p:nvPr/>
          </p:nvCxnSpPr>
          <p:spPr>
            <a:xfrm>
              <a:off x="4017397" y="1412875"/>
              <a:ext cx="0" cy="2141224"/>
            </a:xfrm>
            <a:prstGeom prst="line">
              <a:avLst/>
            </a:prstGeom>
            <a:ln>
              <a:solidFill>
                <a:schemeClr val="bg1"/>
              </a:solidFill>
            </a:ln>
            <a:effectLst/>
          </p:spPr>
          <p:style>
            <a:lnRef idx="2">
              <a:schemeClr val="accent1"/>
            </a:lnRef>
            <a:fillRef idx="0">
              <a:schemeClr val="accent1"/>
            </a:fillRef>
            <a:effectRef idx="1">
              <a:schemeClr val="accent1"/>
            </a:effectRef>
            <a:fontRef idx="minor">
              <a:schemeClr val="tx1"/>
            </a:fontRef>
          </p:style>
        </p:cxnSp>
        <p:cxnSp>
          <p:nvCxnSpPr>
            <p:cNvPr id="13" name="Suora yhdysviiva 12"/>
            <p:cNvCxnSpPr/>
            <p:nvPr/>
          </p:nvCxnSpPr>
          <p:spPr>
            <a:xfrm>
              <a:off x="5887096" y="1412875"/>
              <a:ext cx="0" cy="2141224"/>
            </a:xfrm>
            <a:prstGeom prst="line">
              <a:avLst/>
            </a:prstGeom>
            <a:ln>
              <a:solidFill>
                <a:schemeClr val="bg1"/>
              </a:solidFill>
            </a:ln>
            <a:effectLst/>
          </p:spPr>
          <p:style>
            <a:lnRef idx="2">
              <a:schemeClr val="accent1"/>
            </a:lnRef>
            <a:fillRef idx="0">
              <a:schemeClr val="accent1"/>
            </a:fillRef>
            <a:effectRef idx="1">
              <a:schemeClr val="accent1"/>
            </a:effectRef>
            <a:fontRef idx="minor">
              <a:schemeClr val="tx1"/>
            </a:fontRef>
          </p:style>
        </p:cxnSp>
        <p:cxnSp>
          <p:nvCxnSpPr>
            <p:cNvPr id="16" name="Suora yhdysviiva 15"/>
            <p:cNvCxnSpPr/>
            <p:nvPr/>
          </p:nvCxnSpPr>
          <p:spPr>
            <a:xfrm>
              <a:off x="2147698" y="1412875"/>
              <a:ext cx="0" cy="2141224"/>
            </a:xfrm>
            <a:prstGeom prst="line">
              <a:avLst/>
            </a:prstGeom>
            <a:ln>
              <a:solidFill>
                <a:schemeClr val="bg1"/>
              </a:solidFill>
            </a:ln>
            <a:effectLst/>
          </p:spPr>
          <p:style>
            <a:lnRef idx="2">
              <a:schemeClr val="accent1"/>
            </a:lnRef>
            <a:fillRef idx="0">
              <a:schemeClr val="accent1"/>
            </a:fillRef>
            <a:effectRef idx="1">
              <a:schemeClr val="accent1"/>
            </a:effectRef>
            <a:fontRef idx="minor">
              <a:schemeClr val="tx1"/>
            </a:fontRef>
          </p:style>
        </p:cxnSp>
        <p:cxnSp>
          <p:nvCxnSpPr>
            <p:cNvPr id="17" name="Suora yhdysviiva 16"/>
            <p:cNvCxnSpPr/>
            <p:nvPr/>
          </p:nvCxnSpPr>
          <p:spPr>
            <a:xfrm>
              <a:off x="7756795" y="1412875"/>
              <a:ext cx="0" cy="2141224"/>
            </a:xfrm>
            <a:prstGeom prst="line">
              <a:avLst/>
            </a:prstGeom>
            <a:ln>
              <a:solidFill>
                <a:schemeClr val="bg1"/>
              </a:solidFill>
            </a:ln>
            <a:effectLst/>
          </p:spPr>
          <p:style>
            <a:lnRef idx="2">
              <a:schemeClr val="accent1"/>
            </a:lnRef>
            <a:fillRef idx="0">
              <a:schemeClr val="accent1"/>
            </a:fillRef>
            <a:effectRef idx="1">
              <a:schemeClr val="accent1"/>
            </a:effectRef>
            <a:fontRef idx="minor">
              <a:schemeClr val="tx1"/>
            </a:fontRef>
          </p:style>
        </p:cxnSp>
      </p:grpSp>
      <p:grpSp>
        <p:nvGrpSpPr>
          <p:cNvPr id="92" name="Ryhmitä 91"/>
          <p:cNvGrpSpPr/>
          <p:nvPr/>
        </p:nvGrpSpPr>
        <p:grpSpPr>
          <a:xfrm>
            <a:off x="1982491" y="3843447"/>
            <a:ext cx="5177628" cy="2350978"/>
            <a:chOff x="2147698" y="1412875"/>
            <a:chExt cx="5609097" cy="2141224"/>
          </a:xfrm>
        </p:grpSpPr>
        <p:cxnSp>
          <p:nvCxnSpPr>
            <p:cNvPr id="93" name="Suora yhdysviiva 92"/>
            <p:cNvCxnSpPr/>
            <p:nvPr/>
          </p:nvCxnSpPr>
          <p:spPr>
            <a:xfrm>
              <a:off x="4017397" y="1412875"/>
              <a:ext cx="0" cy="2141224"/>
            </a:xfrm>
            <a:prstGeom prst="line">
              <a:avLst/>
            </a:prstGeom>
            <a:ln>
              <a:solidFill>
                <a:srgbClr val="72CEE2"/>
              </a:solidFill>
            </a:ln>
            <a:effectLst/>
          </p:spPr>
          <p:style>
            <a:lnRef idx="2">
              <a:schemeClr val="accent1"/>
            </a:lnRef>
            <a:fillRef idx="0">
              <a:schemeClr val="accent1"/>
            </a:fillRef>
            <a:effectRef idx="1">
              <a:schemeClr val="accent1"/>
            </a:effectRef>
            <a:fontRef idx="minor">
              <a:schemeClr val="tx1"/>
            </a:fontRef>
          </p:style>
        </p:cxnSp>
        <p:cxnSp>
          <p:nvCxnSpPr>
            <p:cNvPr id="94" name="Suora yhdysviiva 93"/>
            <p:cNvCxnSpPr/>
            <p:nvPr/>
          </p:nvCxnSpPr>
          <p:spPr>
            <a:xfrm>
              <a:off x="5887096" y="1412875"/>
              <a:ext cx="0" cy="2141224"/>
            </a:xfrm>
            <a:prstGeom prst="line">
              <a:avLst/>
            </a:prstGeom>
            <a:ln>
              <a:solidFill>
                <a:srgbClr val="72CEE2"/>
              </a:solidFill>
            </a:ln>
            <a:effectLst/>
          </p:spPr>
          <p:style>
            <a:lnRef idx="2">
              <a:schemeClr val="accent1"/>
            </a:lnRef>
            <a:fillRef idx="0">
              <a:schemeClr val="accent1"/>
            </a:fillRef>
            <a:effectRef idx="1">
              <a:schemeClr val="accent1"/>
            </a:effectRef>
            <a:fontRef idx="minor">
              <a:schemeClr val="tx1"/>
            </a:fontRef>
          </p:style>
        </p:cxnSp>
        <p:cxnSp>
          <p:nvCxnSpPr>
            <p:cNvPr id="95" name="Suora yhdysviiva 94"/>
            <p:cNvCxnSpPr/>
            <p:nvPr/>
          </p:nvCxnSpPr>
          <p:spPr>
            <a:xfrm>
              <a:off x="2147698" y="1412875"/>
              <a:ext cx="0" cy="2141224"/>
            </a:xfrm>
            <a:prstGeom prst="line">
              <a:avLst/>
            </a:prstGeom>
            <a:ln>
              <a:solidFill>
                <a:srgbClr val="72CEE2"/>
              </a:solidFill>
            </a:ln>
            <a:effectLst/>
          </p:spPr>
          <p:style>
            <a:lnRef idx="2">
              <a:schemeClr val="accent1"/>
            </a:lnRef>
            <a:fillRef idx="0">
              <a:schemeClr val="accent1"/>
            </a:fillRef>
            <a:effectRef idx="1">
              <a:schemeClr val="accent1"/>
            </a:effectRef>
            <a:fontRef idx="minor">
              <a:schemeClr val="tx1"/>
            </a:fontRef>
          </p:style>
        </p:cxnSp>
        <p:cxnSp>
          <p:nvCxnSpPr>
            <p:cNvPr id="96" name="Suora yhdysviiva 95"/>
            <p:cNvCxnSpPr/>
            <p:nvPr/>
          </p:nvCxnSpPr>
          <p:spPr>
            <a:xfrm>
              <a:off x="7756795" y="1412875"/>
              <a:ext cx="0" cy="2141224"/>
            </a:xfrm>
            <a:prstGeom prst="line">
              <a:avLst/>
            </a:prstGeom>
            <a:ln>
              <a:solidFill>
                <a:srgbClr val="72CEE2"/>
              </a:solidFill>
            </a:ln>
            <a:effectLst/>
          </p:spPr>
          <p:style>
            <a:lnRef idx="2">
              <a:schemeClr val="accent1"/>
            </a:lnRef>
            <a:fillRef idx="0">
              <a:schemeClr val="accent1"/>
            </a:fillRef>
            <a:effectRef idx="1">
              <a:schemeClr val="accent1"/>
            </a:effectRef>
            <a:fontRef idx="minor">
              <a:schemeClr val="tx1"/>
            </a:fontRef>
          </p:style>
        </p:cxnSp>
      </p:grpSp>
      <p:sp>
        <p:nvSpPr>
          <p:cNvPr id="97" name="Sisällön paikkamerkki 4"/>
          <p:cNvSpPr txBox="1">
            <a:spLocks/>
          </p:cNvSpPr>
          <p:nvPr/>
        </p:nvSpPr>
        <p:spPr bwMode="auto">
          <a:xfrm>
            <a:off x="1982491" y="3860800"/>
            <a:ext cx="1718313" cy="23336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defTabSz="457200" rtl="0" eaLnBrk="1" fontAlgn="base" hangingPunct="1">
              <a:spcBef>
                <a:spcPct val="20000"/>
              </a:spcBef>
              <a:spcAft>
                <a:spcPct val="0"/>
              </a:spcAft>
              <a:defRPr sz="2000" kern="1200">
                <a:solidFill>
                  <a:schemeClr val="tx1"/>
                </a:solidFill>
                <a:latin typeface="+mn-lt"/>
                <a:ea typeface="MS PGothic" pitchFamily="34" charset="-128"/>
                <a:cs typeface="ＭＳ Ｐゴシック" charset="0"/>
              </a:defRPr>
            </a:lvl1pPr>
            <a:lvl2pPr marL="742950" indent="-285750" algn="l" defTabSz="457200" rtl="0" eaLnBrk="1" fontAlgn="base" hangingPunct="1">
              <a:spcBef>
                <a:spcPct val="20000"/>
              </a:spcBef>
              <a:spcAft>
                <a:spcPct val="0"/>
              </a:spcAft>
              <a:buClr>
                <a:schemeClr val="accent2"/>
              </a:buClr>
              <a:buFont typeface="Arial" pitchFamily="34" charset="0"/>
              <a:buChar char="•"/>
              <a:defRPr sz="1400" kern="1200">
                <a:solidFill>
                  <a:schemeClr val="tx1"/>
                </a:solidFill>
                <a:latin typeface="+mn-lt"/>
                <a:ea typeface="MS PGothic" pitchFamily="34" charset="-128"/>
                <a:cs typeface="+mn-cs"/>
              </a:defRPr>
            </a:lvl2pPr>
            <a:lvl3pPr marL="1143000" indent="-228600" algn="l" defTabSz="457200" rtl="0" eaLnBrk="1" fontAlgn="base" hangingPunct="1">
              <a:spcBef>
                <a:spcPct val="20000"/>
              </a:spcBef>
              <a:spcAft>
                <a:spcPct val="0"/>
              </a:spcAft>
              <a:buClr>
                <a:schemeClr val="accent2"/>
              </a:buClr>
              <a:buFont typeface="Arial" pitchFamily="34" charset="0"/>
              <a:buChar char="•"/>
              <a:defRPr sz="1400" kern="1200">
                <a:solidFill>
                  <a:schemeClr val="tx1"/>
                </a:solidFill>
                <a:latin typeface="+mn-lt"/>
                <a:ea typeface="MS PGothic" pitchFamily="34" charset="-128"/>
                <a:cs typeface="+mn-cs"/>
              </a:defRPr>
            </a:lvl3pPr>
            <a:lvl4pPr marL="1600200" indent="-228600" algn="l" defTabSz="457200" rtl="0" eaLnBrk="1" fontAlgn="base" hangingPunct="1">
              <a:spcBef>
                <a:spcPct val="20000"/>
              </a:spcBef>
              <a:spcAft>
                <a:spcPct val="0"/>
              </a:spcAft>
              <a:buClr>
                <a:schemeClr val="accent2"/>
              </a:buClr>
              <a:buFont typeface="Arial" pitchFamily="34" charset="0"/>
              <a:buChar char="•"/>
              <a:defRPr sz="1400" kern="1200">
                <a:solidFill>
                  <a:schemeClr val="tx1"/>
                </a:solidFill>
                <a:latin typeface="+mn-lt"/>
                <a:ea typeface="MS PGothic" pitchFamily="34" charset="-128"/>
                <a:cs typeface="+mn-cs"/>
              </a:defRPr>
            </a:lvl4pPr>
            <a:lvl5pPr marL="2057400" indent="-228600" algn="l" defTabSz="457200" rtl="0" eaLnBrk="1" fontAlgn="base" hangingPunct="1">
              <a:spcBef>
                <a:spcPct val="20000"/>
              </a:spcBef>
              <a:spcAft>
                <a:spcPct val="0"/>
              </a:spcAft>
              <a:buClr>
                <a:schemeClr val="accent2"/>
              </a:buClr>
              <a:buFont typeface="Arial" pitchFamily="34" charset="0"/>
              <a:buChar char="•"/>
              <a:defRPr sz="1400" kern="1200">
                <a:solidFill>
                  <a:schemeClr val="tx1"/>
                </a:solidFill>
                <a:latin typeface="+mn-lt"/>
                <a:ea typeface="MS PGothic" pitchFamily="34" charset="-128"/>
                <a:cs typeface="+mn-cs"/>
              </a:defRPr>
            </a:lvl5pPr>
            <a:lvl6pPr marL="2514600" indent="-228600" algn="l" defTabSz="457200" rtl="0" eaLnBrk="1" latinLnBrk="0" hangingPunct="1">
              <a:spcBef>
                <a:spcPct val="20000"/>
              </a:spcBef>
              <a:buFont typeface="Arial"/>
              <a:buChar char="•"/>
              <a:defRPr sz="18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18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18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1800" kern="1200">
                <a:solidFill>
                  <a:schemeClr val="tx1"/>
                </a:solidFill>
                <a:latin typeface="+mn-lt"/>
                <a:ea typeface="+mn-ea"/>
                <a:cs typeface="+mn-cs"/>
              </a:defRPr>
            </a:lvl9pPr>
          </a:lstStyle>
          <a:p>
            <a:pPr marL="0" indent="0"/>
            <a:r>
              <a:rPr lang="fi-FI" sz="1600" dirty="0">
                <a:solidFill>
                  <a:schemeClr val="accent2"/>
                </a:solidFill>
              </a:rPr>
              <a:t>Kutsuminen:</a:t>
            </a:r>
          </a:p>
          <a:p>
            <a:pPr marL="0" indent="0"/>
            <a:r>
              <a:rPr lang="fi-FI" sz="1600"/>
              <a:t>Sähköposti</a:t>
            </a:r>
            <a:endParaRPr lang="fi-FI" sz="1600" dirty="0"/>
          </a:p>
        </p:txBody>
      </p:sp>
      <p:sp>
        <p:nvSpPr>
          <p:cNvPr id="98" name="Sisällön paikkamerkki 4"/>
          <p:cNvSpPr txBox="1">
            <a:spLocks/>
          </p:cNvSpPr>
          <p:nvPr/>
        </p:nvSpPr>
        <p:spPr bwMode="auto">
          <a:xfrm>
            <a:off x="3708366" y="3860800"/>
            <a:ext cx="1718313" cy="23336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defTabSz="457200" rtl="0" eaLnBrk="1" fontAlgn="base" hangingPunct="1">
              <a:spcBef>
                <a:spcPct val="20000"/>
              </a:spcBef>
              <a:spcAft>
                <a:spcPct val="0"/>
              </a:spcAft>
              <a:defRPr sz="2000" kern="1200">
                <a:solidFill>
                  <a:schemeClr val="tx1"/>
                </a:solidFill>
                <a:latin typeface="+mn-lt"/>
                <a:ea typeface="MS PGothic" pitchFamily="34" charset="-128"/>
                <a:cs typeface="ＭＳ Ｐゴシック" charset="0"/>
              </a:defRPr>
            </a:lvl1pPr>
            <a:lvl2pPr marL="742950" indent="-285750" algn="l" defTabSz="457200" rtl="0" eaLnBrk="1" fontAlgn="base" hangingPunct="1">
              <a:spcBef>
                <a:spcPct val="20000"/>
              </a:spcBef>
              <a:spcAft>
                <a:spcPct val="0"/>
              </a:spcAft>
              <a:buClr>
                <a:schemeClr val="accent2"/>
              </a:buClr>
              <a:buFont typeface="Arial" pitchFamily="34" charset="0"/>
              <a:buChar char="•"/>
              <a:defRPr sz="1400" kern="1200">
                <a:solidFill>
                  <a:schemeClr val="tx1"/>
                </a:solidFill>
                <a:latin typeface="+mn-lt"/>
                <a:ea typeface="MS PGothic" pitchFamily="34" charset="-128"/>
                <a:cs typeface="+mn-cs"/>
              </a:defRPr>
            </a:lvl2pPr>
            <a:lvl3pPr marL="1143000" indent="-228600" algn="l" defTabSz="457200" rtl="0" eaLnBrk="1" fontAlgn="base" hangingPunct="1">
              <a:spcBef>
                <a:spcPct val="20000"/>
              </a:spcBef>
              <a:spcAft>
                <a:spcPct val="0"/>
              </a:spcAft>
              <a:buClr>
                <a:schemeClr val="accent2"/>
              </a:buClr>
              <a:buFont typeface="Arial" pitchFamily="34" charset="0"/>
              <a:buChar char="•"/>
              <a:defRPr sz="1400" kern="1200">
                <a:solidFill>
                  <a:schemeClr val="tx1"/>
                </a:solidFill>
                <a:latin typeface="+mn-lt"/>
                <a:ea typeface="MS PGothic" pitchFamily="34" charset="-128"/>
                <a:cs typeface="+mn-cs"/>
              </a:defRPr>
            </a:lvl3pPr>
            <a:lvl4pPr marL="1600200" indent="-228600" algn="l" defTabSz="457200" rtl="0" eaLnBrk="1" fontAlgn="base" hangingPunct="1">
              <a:spcBef>
                <a:spcPct val="20000"/>
              </a:spcBef>
              <a:spcAft>
                <a:spcPct val="0"/>
              </a:spcAft>
              <a:buClr>
                <a:schemeClr val="accent2"/>
              </a:buClr>
              <a:buFont typeface="Arial" pitchFamily="34" charset="0"/>
              <a:buChar char="•"/>
              <a:defRPr sz="1400" kern="1200">
                <a:solidFill>
                  <a:schemeClr val="tx1"/>
                </a:solidFill>
                <a:latin typeface="+mn-lt"/>
                <a:ea typeface="MS PGothic" pitchFamily="34" charset="-128"/>
                <a:cs typeface="+mn-cs"/>
              </a:defRPr>
            </a:lvl4pPr>
            <a:lvl5pPr marL="2057400" indent="-228600" algn="l" defTabSz="457200" rtl="0" eaLnBrk="1" fontAlgn="base" hangingPunct="1">
              <a:spcBef>
                <a:spcPct val="20000"/>
              </a:spcBef>
              <a:spcAft>
                <a:spcPct val="0"/>
              </a:spcAft>
              <a:buClr>
                <a:schemeClr val="accent2"/>
              </a:buClr>
              <a:buFont typeface="Arial" pitchFamily="34" charset="0"/>
              <a:buChar char="•"/>
              <a:defRPr sz="1400" kern="1200">
                <a:solidFill>
                  <a:schemeClr val="tx1"/>
                </a:solidFill>
                <a:latin typeface="+mn-lt"/>
                <a:ea typeface="MS PGothic" pitchFamily="34" charset="-128"/>
                <a:cs typeface="+mn-cs"/>
              </a:defRPr>
            </a:lvl5pPr>
            <a:lvl6pPr marL="2514600" indent="-228600" algn="l" defTabSz="457200" rtl="0" eaLnBrk="1" latinLnBrk="0" hangingPunct="1">
              <a:spcBef>
                <a:spcPct val="20000"/>
              </a:spcBef>
              <a:buFont typeface="Arial"/>
              <a:buChar char="•"/>
              <a:defRPr sz="18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18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18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1800" kern="1200">
                <a:solidFill>
                  <a:schemeClr val="tx1"/>
                </a:solidFill>
                <a:latin typeface="+mn-lt"/>
                <a:ea typeface="+mn-ea"/>
                <a:cs typeface="+mn-cs"/>
              </a:defRPr>
            </a:lvl9pPr>
          </a:lstStyle>
          <a:p>
            <a:pPr marL="0" indent="0"/>
            <a:r>
              <a:rPr lang="fi-FI" sz="1600" dirty="0">
                <a:solidFill>
                  <a:schemeClr val="accent2"/>
                </a:solidFill>
              </a:rPr>
              <a:t>Osallistumiseen </a:t>
            </a:r>
            <a:r>
              <a:rPr lang="fi-FI" sz="1600">
                <a:solidFill>
                  <a:schemeClr val="accent2"/>
                </a:solidFill>
              </a:rPr>
              <a:t>käytetty aika per osallistunut:</a:t>
            </a:r>
            <a:endParaRPr lang="fi-FI" sz="1600" dirty="0">
              <a:solidFill>
                <a:schemeClr val="accent2"/>
              </a:solidFill>
            </a:endParaRPr>
          </a:p>
          <a:p>
            <a:pPr marL="0" indent="0"/>
            <a:r>
              <a:rPr lang="fi-FI" sz="1600"/>
              <a:t>14,5 minuuttia</a:t>
            </a:r>
            <a:endParaRPr lang="fi-FI" sz="1400" dirty="0"/>
          </a:p>
        </p:txBody>
      </p:sp>
      <p:sp>
        <p:nvSpPr>
          <p:cNvPr id="99" name="Sisällön paikkamerkki 4"/>
          <p:cNvSpPr txBox="1">
            <a:spLocks/>
          </p:cNvSpPr>
          <p:nvPr/>
        </p:nvSpPr>
        <p:spPr bwMode="auto">
          <a:xfrm>
            <a:off x="5449656" y="3860800"/>
            <a:ext cx="1718313" cy="23336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defTabSz="457200" rtl="0" eaLnBrk="1" fontAlgn="base" hangingPunct="1">
              <a:spcBef>
                <a:spcPct val="20000"/>
              </a:spcBef>
              <a:spcAft>
                <a:spcPct val="0"/>
              </a:spcAft>
              <a:defRPr sz="2000" kern="1200">
                <a:solidFill>
                  <a:schemeClr val="tx1"/>
                </a:solidFill>
                <a:latin typeface="+mn-lt"/>
                <a:ea typeface="MS PGothic" pitchFamily="34" charset="-128"/>
                <a:cs typeface="ＭＳ Ｐゴシック" charset="0"/>
              </a:defRPr>
            </a:lvl1pPr>
            <a:lvl2pPr marL="742950" indent="-285750" algn="l" defTabSz="457200" rtl="0" eaLnBrk="1" fontAlgn="base" hangingPunct="1">
              <a:spcBef>
                <a:spcPct val="20000"/>
              </a:spcBef>
              <a:spcAft>
                <a:spcPct val="0"/>
              </a:spcAft>
              <a:buClr>
                <a:schemeClr val="accent2"/>
              </a:buClr>
              <a:buFont typeface="Arial" pitchFamily="34" charset="0"/>
              <a:buChar char="•"/>
              <a:defRPr sz="1400" kern="1200">
                <a:solidFill>
                  <a:schemeClr val="tx1"/>
                </a:solidFill>
                <a:latin typeface="+mn-lt"/>
                <a:ea typeface="MS PGothic" pitchFamily="34" charset="-128"/>
                <a:cs typeface="+mn-cs"/>
              </a:defRPr>
            </a:lvl2pPr>
            <a:lvl3pPr marL="1143000" indent="-228600" algn="l" defTabSz="457200" rtl="0" eaLnBrk="1" fontAlgn="base" hangingPunct="1">
              <a:spcBef>
                <a:spcPct val="20000"/>
              </a:spcBef>
              <a:spcAft>
                <a:spcPct val="0"/>
              </a:spcAft>
              <a:buClr>
                <a:schemeClr val="accent2"/>
              </a:buClr>
              <a:buFont typeface="Arial" pitchFamily="34" charset="0"/>
              <a:buChar char="•"/>
              <a:defRPr sz="1400" kern="1200">
                <a:solidFill>
                  <a:schemeClr val="tx1"/>
                </a:solidFill>
                <a:latin typeface="+mn-lt"/>
                <a:ea typeface="MS PGothic" pitchFamily="34" charset="-128"/>
                <a:cs typeface="+mn-cs"/>
              </a:defRPr>
            </a:lvl3pPr>
            <a:lvl4pPr marL="1600200" indent="-228600" algn="l" defTabSz="457200" rtl="0" eaLnBrk="1" fontAlgn="base" hangingPunct="1">
              <a:spcBef>
                <a:spcPct val="20000"/>
              </a:spcBef>
              <a:spcAft>
                <a:spcPct val="0"/>
              </a:spcAft>
              <a:buClr>
                <a:schemeClr val="accent2"/>
              </a:buClr>
              <a:buFont typeface="Arial" pitchFamily="34" charset="0"/>
              <a:buChar char="•"/>
              <a:defRPr sz="1400" kern="1200">
                <a:solidFill>
                  <a:schemeClr val="tx1"/>
                </a:solidFill>
                <a:latin typeface="+mn-lt"/>
                <a:ea typeface="MS PGothic" pitchFamily="34" charset="-128"/>
                <a:cs typeface="+mn-cs"/>
              </a:defRPr>
            </a:lvl4pPr>
            <a:lvl5pPr marL="2057400" indent="-228600" algn="l" defTabSz="457200" rtl="0" eaLnBrk="1" fontAlgn="base" hangingPunct="1">
              <a:spcBef>
                <a:spcPct val="20000"/>
              </a:spcBef>
              <a:spcAft>
                <a:spcPct val="0"/>
              </a:spcAft>
              <a:buClr>
                <a:schemeClr val="accent2"/>
              </a:buClr>
              <a:buFont typeface="Arial" pitchFamily="34" charset="0"/>
              <a:buChar char="•"/>
              <a:defRPr sz="1400" kern="1200">
                <a:solidFill>
                  <a:schemeClr val="tx1"/>
                </a:solidFill>
                <a:latin typeface="+mn-lt"/>
                <a:ea typeface="MS PGothic" pitchFamily="34" charset="-128"/>
                <a:cs typeface="+mn-cs"/>
              </a:defRPr>
            </a:lvl5pPr>
            <a:lvl6pPr marL="2514600" indent="-228600" algn="l" defTabSz="457200" rtl="0" eaLnBrk="1" latinLnBrk="0" hangingPunct="1">
              <a:spcBef>
                <a:spcPct val="20000"/>
              </a:spcBef>
              <a:buFont typeface="Arial"/>
              <a:buChar char="•"/>
              <a:defRPr sz="18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18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18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1800" kern="1200">
                <a:solidFill>
                  <a:schemeClr val="tx1"/>
                </a:solidFill>
                <a:latin typeface="+mn-lt"/>
                <a:ea typeface="+mn-ea"/>
                <a:cs typeface="+mn-cs"/>
              </a:defRPr>
            </a:lvl9pPr>
          </a:lstStyle>
          <a:p>
            <a:pPr marL="0" indent="0"/>
            <a:r>
              <a:rPr lang="fi-FI" sz="1600">
                <a:solidFill>
                  <a:schemeClr val="accent2"/>
                </a:solidFill>
              </a:rPr>
              <a:t>Osallistumis-aika:</a:t>
            </a:r>
            <a:endParaRPr lang="fi-FI" sz="1600" dirty="0">
              <a:solidFill>
                <a:schemeClr val="accent2"/>
              </a:solidFill>
            </a:endParaRPr>
          </a:p>
          <a:p>
            <a:pPr marL="0" indent="0"/>
            <a:r>
              <a:rPr lang="fi-FI" sz="1600"/>
              <a:t>15.9. </a:t>
            </a:r>
            <a:r>
              <a:rPr lang="fi-FI" sz="1600">
                <a:sym typeface="Wingdings" panose="05000000000000000000" pitchFamily="2" charset="2"/>
              </a:rPr>
              <a:t> 6.10.2017</a:t>
            </a:r>
            <a:endParaRPr lang="fi-FI" sz="1400" dirty="0"/>
          </a:p>
        </p:txBody>
      </p:sp>
      <p:sp>
        <p:nvSpPr>
          <p:cNvPr id="100" name="Sisällön paikkamerkki 4"/>
          <p:cNvSpPr txBox="1">
            <a:spLocks/>
          </p:cNvSpPr>
          <p:nvPr/>
        </p:nvSpPr>
        <p:spPr bwMode="auto">
          <a:xfrm>
            <a:off x="7160119" y="3860800"/>
            <a:ext cx="1718313" cy="23336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defTabSz="457200" rtl="0" eaLnBrk="1" fontAlgn="base" hangingPunct="1">
              <a:spcBef>
                <a:spcPct val="20000"/>
              </a:spcBef>
              <a:spcAft>
                <a:spcPct val="0"/>
              </a:spcAft>
              <a:defRPr sz="2000" kern="1200">
                <a:solidFill>
                  <a:schemeClr val="tx1"/>
                </a:solidFill>
                <a:latin typeface="+mn-lt"/>
                <a:ea typeface="MS PGothic" pitchFamily="34" charset="-128"/>
                <a:cs typeface="ＭＳ Ｐゴシック" charset="0"/>
              </a:defRPr>
            </a:lvl1pPr>
            <a:lvl2pPr marL="742950" indent="-285750" algn="l" defTabSz="457200" rtl="0" eaLnBrk="1" fontAlgn="base" hangingPunct="1">
              <a:spcBef>
                <a:spcPct val="20000"/>
              </a:spcBef>
              <a:spcAft>
                <a:spcPct val="0"/>
              </a:spcAft>
              <a:buClr>
                <a:schemeClr val="accent2"/>
              </a:buClr>
              <a:buFont typeface="Arial" pitchFamily="34" charset="0"/>
              <a:buChar char="•"/>
              <a:defRPr sz="1400" kern="1200">
                <a:solidFill>
                  <a:schemeClr val="tx1"/>
                </a:solidFill>
                <a:latin typeface="+mn-lt"/>
                <a:ea typeface="MS PGothic" pitchFamily="34" charset="-128"/>
                <a:cs typeface="+mn-cs"/>
              </a:defRPr>
            </a:lvl2pPr>
            <a:lvl3pPr marL="1143000" indent="-228600" algn="l" defTabSz="457200" rtl="0" eaLnBrk="1" fontAlgn="base" hangingPunct="1">
              <a:spcBef>
                <a:spcPct val="20000"/>
              </a:spcBef>
              <a:spcAft>
                <a:spcPct val="0"/>
              </a:spcAft>
              <a:buClr>
                <a:schemeClr val="accent2"/>
              </a:buClr>
              <a:buFont typeface="Arial" pitchFamily="34" charset="0"/>
              <a:buChar char="•"/>
              <a:defRPr sz="1400" kern="1200">
                <a:solidFill>
                  <a:schemeClr val="tx1"/>
                </a:solidFill>
                <a:latin typeface="+mn-lt"/>
                <a:ea typeface="MS PGothic" pitchFamily="34" charset="-128"/>
                <a:cs typeface="+mn-cs"/>
              </a:defRPr>
            </a:lvl3pPr>
            <a:lvl4pPr marL="1600200" indent="-228600" algn="l" defTabSz="457200" rtl="0" eaLnBrk="1" fontAlgn="base" hangingPunct="1">
              <a:spcBef>
                <a:spcPct val="20000"/>
              </a:spcBef>
              <a:spcAft>
                <a:spcPct val="0"/>
              </a:spcAft>
              <a:buClr>
                <a:schemeClr val="accent2"/>
              </a:buClr>
              <a:buFont typeface="Arial" pitchFamily="34" charset="0"/>
              <a:buChar char="•"/>
              <a:defRPr sz="1400" kern="1200">
                <a:solidFill>
                  <a:schemeClr val="tx1"/>
                </a:solidFill>
                <a:latin typeface="+mn-lt"/>
                <a:ea typeface="MS PGothic" pitchFamily="34" charset="-128"/>
                <a:cs typeface="+mn-cs"/>
              </a:defRPr>
            </a:lvl4pPr>
            <a:lvl5pPr marL="2057400" indent="-228600" algn="l" defTabSz="457200" rtl="0" eaLnBrk="1" fontAlgn="base" hangingPunct="1">
              <a:spcBef>
                <a:spcPct val="20000"/>
              </a:spcBef>
              <a:spcAft>
                <a:spcPct val="0"/>
              </a:spcAft>
              <a:buClr>
                <a:schemeClr val="accent2"/>
              </a:buClr>
              <a:buFont typeface="Arial" pitchFamily="34" charset="0"/>
              <a:buChar char="•"/>
              <a:defRPr sz="1400" kern="1200">
                <a:solidFill>
                  <a:schemeClr val="tx1"/>
                </a:solidFill>
                <a:latin typeface="+mn-lt"/>
                <a:ea typeface="MS PGothic" pitchFamily="34" charset="-128"/>
                <a:cs typeface="+mn-cs"/>
              </a:defRPr>
            </a:lvl5pPr>
            <a:lvl6pPr marL="2514600" indent="-228600" algn="l" defTabSz="457200" rtl="0" eaLnBrk="1" latinLnBrk="0" hangingPunct="1">
              <a:spcBef>
                <a:spcPct val="20000"/>
              </a:spcBef>
              <a:buFont typeface="Arial"/>
              <a:buChar char="•"/>
              <a:defRPr sz="18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18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18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1800" kern="1200">
                <a:solidFill>
                  <a:schemeClr val="tx1"/>
                </a:solidFill>
                <a:latin typeface="+mn-lt"/>
                <a:ea typeface="+mn-ea"/>
                <a:cs typeface="+mn-cs"/>
              </a:defRPr>
            </a:lvl9pPr>
          </a:lstStyle>
          <a:p>
            <a:pPr marL="0" indent="0"/>
            <a:r>
              <a:rPr lang="fi-FI" sz="1600">
                <a:solidFill>
                  <a:schemeClr val="accent2"/>
                </a:solidFill>
              </a:rPr>
              <a:t>Osallistumisia yhteensä:</a:t>
            </a:r>
            <a:endParaRPr lang="fi-FI" sz="1600" dirty="0">
              <a:solidFill>
                <a:schemeClr val="accent2"/>
              </a:solidFill>
            </a:endParaRPr>
          </a:p>
          <a:p>
            <a:pPr marL="0" indent="0"/>
            <a:r>
              <a:rPr lang="fi-FI" sz="1600"/>
              <a:t>1506</a:t>
            </a:r>
            <a:endParaRPr lang="fi-FI" sz="1400" dirty="0"/>
          </a:p>
        </p:txBody>
      </p:sp>
      <p:sp>
        <p:nvSpPr>
          <p:cNvPr id="10" name="Date Placeholder 9"/>
          <p:cNvSpPr>
            <a:spLocks noGrp="1"/>
          </p:cNvSpPr>
          <p:nvPr>
            <p:ph type="dt" sz="half" idx="17"/>
          </p:nvPr>
        </p:nvSpPr>
        <p:spPr/>
        <p:txBody>
          <a:bodyPr/>
          <a:lstStyle/>
          <a:p>
            <a:r>
              <a:rPr lang="fi-FI"/>
              <a:t>9.5.2017</a:t>
            </a:r>
          </a:p>
        </p:txBody>
      </p:sp>
      <p:sp>
        <p:nvSpPr>
          <p:cNvPr id="3" name="Slide Number Placeholder 2"/>
          <p:cNvSpPr>
            <a:spLocks noGrp="1"/>
          </p:cNvSpPr>
          <p:nvPr>
            <p:ph type="sldNum" sz="quarter" idx="16"/>
          </p:nvPr>
        </p:nvSpPr>
        <p:spPr/>
        <p:txBody>
          <a:bodyPr/>
          <a:lstStyle/>
          <a:p>
            <a:fld id="{9CDC3FFB-3268-453B-B185-AB33BF655EEC}" type="slidenum">
              <a:rPr lang="fi-FI" smtClean="0"/>
              <a:t>3</a:t>
            </a:fld>
            <a:endParaRPr lang="fi-FI"/>
          </a:p>
        </p:txBody>
      </p:sp>
    </p:spTree>
    <p:extLst>
      <p:ext uri="{BB962C8B-B14F-4D97-AF65-F5344CB8AC3E}">
        <p14:creationId xmlns:p14="http://schemas.microsoft.com/office/powerpoint/2010/main" val="215225755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Picture 11">
            <a:extLst>
              <a:ext uri="{FF2B5EF4-FFF2-40B4-BE49-F238E27FC236}">
                <a16:creationId xmlns:a16="http://schemas.microsoft.com/office/drawing/2014/main" xmlns="" id="{51885B10-472A-4C97-8602-0898963F2F10}"/>
              </a:ext>
            </a:extLst>
          </p:cNvPr>
          <p:cNvPicPr>
            <a:picLocks noChangeAspect="1"/>
          </p:cNvPicPr>
          <p:nvPr/>
        </p:nvPicPr>
        <p:blipFill>
          <a:blip r:embed="rId2"/>
          <a:stretch>
            <a:fillRect/>
          </a:stretch>
        </p:blipFill>
        <p:spPr>
          <a:xfrm>
            <a:off x="2123728" y="1671135"/>
            <a:ext cx="5992613" cy="4169880"/>
          </a:xfrm>
          <a:prstGeom prst="rect">
            <a:avLst/>
          </a:prstGeom>
        </p:spPr>
      </p:pic>
      <p:sp>
        <p:nvSpPr>
          <p:cNvPr id="2" name="Title 1">
            <a:extLst>
              <a:ext uri="{FF2B5EF4-FFF2-40B4-BE49-F238E27FC236}">
                <a16:creationId xmlns:a16="http://schemas.microsoft.com/office/drawing/2014/main" xmlns="" id="{79A8FE8B-68AF-4A34-98CE-5DC8791653B0}"/>
              </a:ext>
            </a:extLst>
          </p:cNvPr>
          <p:cNvSpPr>
            <a:spLocks noGrp="1"/>
          </p:cNvSpPr>
          <p:nvPr>
            <p:ph type="title"/>
          </p:nvPr>
        </p:nvSpPr>
        <p:spPr/>
        <p:txBody>
          <a:bodyPr/>
          <a:lstStyle/>
          <a:p>
            <a:r>
              <a:rPr lang="fi-FI"/>
              <a:t>Osallistuminen</a:t>
            </a:r>
          </a:p>
        </p:txBody>
      </p:sp>
      <p:sp>
        <p:nvSpPr>
          <p:cNvPr id="3" name="Content Placeholder 2">
            <a:extLst>
              <a:ext uri="{FF2B5EF4-FFF2-40B4-BE49-F238E27FC236}">
                <a16:creationId xmlns:a16="http://schemas.microsoft.com/office/drawing/2014/main" xmlns="" id="{74713F96-82DE-4C04-BA1C-15643934C478}"/>
              </a:ext>
            </a:extLst>
          </p:cNvPr>
          <p:cNvSpPr>
            <a:spLocks noGrp="1"/>
          </p:cNvSpPr>
          <p:nvPr>
            <p:ph idx="1"/>
          </p:nvPr>
        </p:nvSpPr>
        <p:spPr>
          <a:xfrm>
            <a:off x="425459" y="1055940"/>
            <a:ext cx="8229600" cy="460647"/>
          </a:xfrm>
        </p:spPr>
        <p:txBody>
          <a:bodyPr/>
          <a:lstStyle/>
          <a:p>
            <a:r>
              <a:rPr lang="fi-FI"/>
              <a:t>Osallistujia yhteensä 1506</a:t>
            </a:r>
          </a:p>
        </p:txBody>
      </p:sp>
      <p:sp>
        <p:nvSpPr>
          <p:cNvPr id="4" name="Slide Number Placeholder 3">
            <a:extLst>
              <a:ext uri="{FF2B5EF4-FFF2-40B4-BE49-F238E27FC236}">
                <a16:creationId xmlns:a16="http://schemas.microsoft.com/office/drawing/2014/main" xmlns="" id="{8CE3000D-636D-4673-8D78-ADD189B6FC13}"/>
              </a:ext>
            </a:extLst>
          </p:cNvPr>
          <p:cNvSpPr>
            <a:spLocks noGrp="1"/>
          </p:cNvSpPr>
          <p:nvPr>
            <p:ph type="sldNum" sz="quarter" idx="16"/>
          </p:nvPr>
        </p:nvSpPr>
        <p:spPr/>
        <p:txBody>
          <a:bodyPr/>
          <a:lstStyle/>
          <a:p>
            <a:fld id="{9CDC3FFB-3268-453B-B185-AB33BF655EEC}" type="slidenum">
              <a:rPr lang="fi-FI" smtClean="0"/>
              <a:t>4</a:t>
            </a:fld>
            <a:endParaRPr lang="fi-FI" dirty="0"/>
          </a:p>
        </p:txBody>
      </p:sp>
      <p:sp>
        <p:nvSpPr>
          <p:cNvPr id="5" name="Date Placeholder 4">
            <a:extLst>
              <a:ext uri="{FF2B5EF4-FFF2-40B4-BE49-F238E27FC236}">
                <a16:creationId xmlns:a16="http://schemas.microsoft.com/office/drawing/2014/main" xmlns="" id="{AD79B6C8-C617-4BE4-B070-E08BA785632E}"/>
              </a:ext>
            </a:extLst>
          </p:cNvPr>
          <p:cNvSpPr>
            <a:spLocks noGrp="1"/>
          </p:cNvSpPr>
          <p:nvPr>
            <p:ph type="dt" sz="half" idx="14"/>
          </p:nvPr>
        </p:nvSpPr>
        <p:spPr/>
        <p:txBody>
          <a:bodyPr/>
          <a:lstStyle/>
          <a:p>
            <a:fld id="{7E7AF73A-07D4-4C36-BB4E-DA92BC2F8A57}" type="datetime1">
              <a:rPr lang="fi-FI" smtClean="0"/>
              <a:t>25.10.2017</a:t>
            </a:fld>
            <a:endParaRPr lang="fi-FI"/>
          </a:p>
        </p:txBody>
      </p:sp>
      <p:sp>
        <p:nvSpPr>
          <p:cNvPr id="8" name="Arrow: Right 7">
            <a:extLst>
              <a:ext uri="{FF2B5EF4-FFF2-40B4-BE49-F238E27FC236}">
                <a16:creationId xmlns:a16="http://schemas.microsoft.com/office/drawing/2014/main" xmlns="" id="{806B5E5F-3E40-4C2C-B4AE-04C96EDEF750}"/>
              </a:ext>
            </a:extLst>
          </p:cNvPr>
          <p:cNvSpPr/>
          <p:nvPr/>
        </p:nvSpPr>
        <p:spPr>
          <a:xfrm>
            <a:off x="6705606" y="3628090"/>
            <a:ext cx="241690" cy="216024"/>
          </a:xfrm>
          <a:prstGeom prst="rightArrow">
            <a:avLst/>
          </a:prstGeom>
          <a:solidFill>
            <a:srgbClr val="FF000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fi-FI"/>
          </a:p>
        </p:txBody>
      </p:sp>
      <p:sp>
        <p:nvSpPr>
          <p:cNvPr id="9" name="Arrow: Right 8">
            <a:extLst>
              <a:ext uri="{FF2B5EF4-FFF2-40B4-BE49-F238E27FC236}">
                <a16:creationId xmlns:a16="http://schemas.microsoft.com/office/drawing/2014/main" xmlns="" id="{322160A3-ED27-4BAB-B00A-87772AF21CD2}"/>
              </a:ext>
            </a:extLst>
          </p:cNvPr>
          <p:cNvSpPr/>
          <p:nvPr/>
        </p:nvSpPr>
        <p:spPr>
          <a:xfrm>
            <a:off x="6705606" y="5106390"/>
            <a:ext cx="241690" cy="216024"/>
          </a:xfrm>
          <a:prstGeom prst="rightArrow">
            <a:avLst/>
          </a:prstGeom>
          <a:solidFill>
            <a:srgbClr val="FF000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fi-FI"/>
          </a:p>
        </p:txBody>
      </p:sp>
      <p:sp>
        <p:nvSpPr>
          <p:cNvPr id="10" name="Arrow: Right 9">
            <a:extLst>
              <a:ext uri="{FF2B5EF4-FFF2-40B4-BE49-F238E27FC236}">
                <a16:creationId xmlns:a16="http://schemas.microsoft.com/office/drawing/2014/main" xmlns="" id="{7C921A5F-1A28-475C-B13A-435D1AF91055}"/>
              </a:ext>
            </a:extLst>
          </p:cNvPr>
          <p:cNvSpPr/>
          <p:nvPr/>
        </p:nvSpPr>
        <p:spPr>
          <a:xfrm>
            <a:off x="6705606" y="2416693"/>
            <a:ext cx="241690" cy="216024"/>
          </a:xfrm>
          <a:prstGeom prst="rightArrow">
            <a:avLst/>
          </a:prstGeom>
          <a:solidFill>
            <a:srgbClr val="FF000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fi-FI"/>
          </a:p>
        </p:txBody>
      </p:sp>
      <p:sp>
        <p:nvSpPr>
          <p:cNvPr id="11" name="Arrow: Right 10">
            <a:extLst>
              <a:ext uri="{FF2B5EF4-FFF2-40B4-BE49-F238E27FC236}">
                <a16:creationId xmlns:a16="http://schemas.microsoft.com/office/drawing/2014/main" xmlns="" id="{A859A9B6-05C3-4329-BCD7-12A99E0EE796}"/>
              </a:ext>
            </a:extLst>
          </p:cNvPr>
          <p:cNvSpPr/>
          <p:nvPr/>
        </p:nvSpPr>
        <p:spPr>
          <a:xfrm>
            <a:off x="6705606" y="3390860"/>
            <a:ext cx="241690" cy="216024"/>
          </a:xfrm>
          <a:prstGeom prst="rightArrow">
            <a:avLst/>
          </a:prstGeom>
          <a:solidFill>
            <a:srgbClr val="FF000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fi-FI"/>
          </a:p>
        </p:txBody>
      </p:sp>
      <p:pic>
        <p:nvPicPr>
          <p:cNvPr id="13" name="Kuva 16">
            <a:extLst>
              <a:ext uri="{FF2B5EF4-FFF2-40B4-BE49-F238E27FC236}">
                <a16:creationId xmlns:a16="http://schemas.microsoft.com/office/drawing/2014/main" xmlns="" id="{F53662F3-AB32-4617-B1EF-CC30216564F5}"/>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39552" y="4903179"/>
            <a:ext cx="849185" cy="838470"/>
          </a:xfrm>
          <a:prstGeom prst="rect">
            <a:avLst/>
          </a:prstGeom>
        </p:spPr>
      </p:pic>
      <p:grpSp>
        <p:nvGrpSpPr>
          <p:cNvPr id="15" name="Group 14">
            <a:extLst>
              <a:ext uri="{FF2B5EF4-FFF2-40B4-BE49-F238E27FC236}">
                <a16:creationId xmlns:a16="http://schemas.microsoft.com/office/drawing/2014/main" xmlns="" id="{FCDD7A31-BB3E-44A2-81BE-62FADA4F0171}"/>
              </a:ext>
            </a:extLst>
          </p:cNvPr>
          <p:cNvGrpSpPr/>
          <p:nvPr/>
        </p:nvGrpSpPr>
        <p:grpSpPr>
          <a:xfrm>
            <a:off x="539552" y="2351186"/>
            <a:ext cx="1080174" cy="1221830"/>
            <a:chOff x="467544" y="1393876"/>
            <a:chExt cx="1303653" cy="1459060"/>
          </a:xfrm>
        </p:grpSpPr>
        <p:pic>
          <p:nvPicPr>
            <p:cNvPr id="14" name="Picture 13">
              <a:extLst>
                <a:ext uri="{FF2B5EF4-FFF2-40B4-BE49-F238E27FC236}">
                  <a16:creationId xmlns:a16="http://schemas.microsoft.com/office/drawing/2014/main" xmlns="" id="{CC8AEE77-8E14-4EE2-81A5-59EC669A049C}"/>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flipH="1">
              <a:off x="733154" y="1393876"/>
              <a:ext cx="1038043" cy="846332"/>
            </a:xfrm>
            <a:prstGeom prst="rect">
              <a:avLst/>
            </a:prstGeom>
          </p:spPr>
        </p:pic>
        <p:pic>
          <p:nvPicPr>
            <p:cNvPr id="7" name="Picture 6">
              <a:extLst>
                <a:ext uri="{FF2B5EF4-FFF2-40B4-BE49-F238E27FC236}">
                  <a16:creationId xmlns:a16="http://schemas.microsoft.com/office/drawing/2014/main" xmlns="" id="{0CF50515-EDCE-4F32-9EB3-32570767B318}"/>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67544" y="2006604"/>
              <a:ext cx="1038043" cy="846332"/>
            </a:xfrm>
            <a:prstGeom prst="rect">
              <a:avLst/>
            </a:prstGeom>
          </p:spPr>
        </p:pic>
      </p:grpSp>
    </p:spTree>
    <p:extLst>
      <p:ext uri="{BB962C8B-B14F-4D97-AF65-F5344CB8AC3E}">
        <p14:creationId xmlns:p14="http://schemas.microsoft.com/office/powerpoint/2010/main" val="161533391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3" name="Otsikko 3"/>
          <p:cNvSpPr>
            <a:spLocks noGrp="1"/>
          </p:cNvSpPr>
          <p:nvPr>
            <p:ph type="title"/>
          </p:nvPr>
        </p:nvSpPr>
        <p:spPr/>
        <p:txBody>
          <a:bodyPr/>
          <a:lstStyle/>
          <a:p>
            <a:r>
              <a:rPr lang="fi-FI"/>
              <a:t>Osallistuminen käytännössä</a:t>
            </a:r>
            <a:endParaRPr lang="fi-FI" dirty="0"/>
          </a:p>
        </p:txBody>
      </p:sp>
      <p:sp>
        <p:nvSpPr>
          <p:cNvPr id="2" name="Suorakulmio 1"/>
          <p:cNvSpPr/>
          <p:nvPr/>
        </p:nvSpPr>
        <p:spPr>
          <a:xfrm>
            <a:off x="264177" y="1398186"/>
            <a:ext cx="8621815" cy="1903009"/>
          </a:xfrm>
          <a:prstGeom prst="rect">
            <a:avLst/>
          </a:prstGeom>
          <a:solidFill>
            <a:srgbClr val="72CEE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fi-FI"/>
          </a:p>
        </p:txBody>
      </p:sp>
      <p:sp>
        <p:nvSpPr>
          <p:cNvPr id="39" name="Nuoli oikealle 38"/>
          <p:cNvSpPr/>
          <p:nvPr/>
        </p:nvSpPr>
        <p:spPr>
          <a:xfrm>
            <a:off x="264177" y="2248803"/>
            <a:ext cx="7586736" cy="345006"/>
          </a:xfrm>
          <a:prstGeom prst="rightArrow">
            <a:avLst/>
          </a:prstGeom>
          <a:solidFill>
            <a:schemeClr val="bg1">
              <a:alpha val="41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fi-FI" dirty="0"/>
          </a:p>
        </p:txBody>
      </p:sp>
      <p:grpSp>
        <p:nvGrpSpPr>
          <p:cNvPr id="18" name="Ryhmitä 17"/>
          <p:cNvGrpSpPr/>
          <p:nvPr/>
        </p:nvGrpSpPr>
        <p:grpSpPr>
          <a:xfrm>
            <a:off x="1443400" y="1410018"/>
            <a:ext cx="6215817" cy="1891176"/>
            <a:chOff x="1563683" y="1184187"/>
            <a:chExt cx="6733802" cy="1412600"/>
          </a:xfrm>
        </p:grpSpPr>
        <p:cxnSp>
          <p:nvCxnSpPr>
            <p:cNvPr id="4" name="Suora yhdysviiva 3"/>
            <p:cNvCxnSpPr/>
            <p:nvPr/>
          </p:nvCxnSpPr>
          <p:spPr>
            <a:xfrm>
              <a:off x="1563683" y="1184187"/>
              <a:ext cx="0" cy="1412600"/>
            </a:xfrm>
            <a:prstGeom prst="line">
              <a:avLst/>
            </a:prstGeom>
            <a:ln>
              <a:solidFill>
                <a:schemeClr val="bg1"/>
              </a:solidFill>
            </a:ln>
            <a:effectLst/>
          </p:spPr>
          <p:style>
            <a:lnRef idx="2">
              <a:schemeClr val="accent1"/>
            </a:lnRef>
            <a:fillRef idx="0">
              <a:schemeClr val="accent1"/>
            </a:fillRef>
            <a:effectRef idx="1">
              <a:schemeClr val="accent1"/>
            </a:effectRef>
            <a:fontRef idx="minor">
              <a:schemeClr val="tx1"/>
            </a:fontRef>
          </p:style>
        </p:cxnSp>
        <p:cxnSp>
          <p:nvCxnSpPr>
            <p:cNvPr id="12" name="Suora yhdysviiva 11"/>
            <p:cNvCxnSpPr/>
            <p:nvPr/>
          </p:nvCxnSpPr>
          <p:spPr>
            <a:xfrm>
              <a:off x="4257203" y="1184187"/>
              <a:ext cx="0" cy="1412600"/>
            </a:xfrm>
            <a:prstGeom prst="line">
              <a:avLst/>
            </a:prstGeom>
            <a:ln>
              <a:solidFill>
                <a:schemeClr val="bg1"/>
              </a:solidFill>
            </a:ln>
            <a:effectLst/>
          </p:spPr>
          <p:style>
            <a:lnRef idx="2">
              <a:schemeClr val="accent1"/>
            </a:lnRef>
            <a:fillRef idx="0">
              <a:schemeClr val="accent1"/>
            </a:fillRef>
            <a:effectRef idx="1">
              <a:schemeClr val="accent1"/>
            </a:effectRef>
            <a:fontRef idx="minor">
              <a:schemeClr val="tx1"/>
            </a:fontRef>
          </p:style>
        </p:cxnSp>
        <p:cxnSp>
          <p:nvCxnSpPr>
            <p:cNvPr id="13" name="Suora yhdysviiva 12"/>
            <p:cNvCxnSpPr/>
            <p:nvPr/>
          </p:nvCxnSpPr>
          <p:spPr>
            <a:xfrm>
              <a:off x="5603963" y="1184187"/>
              <a:ext cx="0" cy="1412600"/>
            </a:xfrm>
            <a:prstGeom prst="line">
              <a:avLst/>
            </a:prstGeom>
            <a:ln>
              <a:solidFill>
                <a:schemeClr val="bg1"/>
              </a:solidFill>
            </a:ln>
            <a:effectLst/>
          </p:spPr>
          <p:style>
            <a:lnRef idx="2">
              <a:schemeClr val="accent1"/>
            </a:lnRef>
            <a:fillRef idx="0">
              <a:schemeClr val="accent1"/>
            </a:fillRef>
            <a:effectRef idx="1">
              <a:schemeClr val="accent1"/>
            </a:effectRef>
            <a:fontRef idx="minor">
              <a:schemeClr val="tx1"/>
            </a:fontRef>
          </p:style>
        </p:cxnSp>
        <p:cxnSp>
          <p:nvCxnSpPr>
            <p:cNvPr id="14" name="Suora yhdysviiva 13"/>
            <p:cNvCxnSpPr/>
            <p:nvPr/>
          </p:nvCxnSpPr>
          <p:spPr>
            <a:xfrm>
              <a:off x="8297485" y="1184187"/>
              <a:ext cx="0" cy="1412600"/>
            </a:xfrm>
            <a:prstGeom prst="line">
              <a:avLst/>
            </a:prstGeom>
            <a:ln>
              <a:solidFill>
                <a:schemeClr val="bg1"/>
              </a:solidFill>
            </a:ln>
            <a:effectLst/>
          </p:spPr>
          <p:style>
            <a:lnRef idx="2">
              <a:schemeClr val="accent1"/>
            </a:lnRef>
            <a:fillRef idx="0">
              <a:schemeClr val="accent1"/>
            </a:fillRef>
            <a:effectRef idx="1">
              <a:schemeClr val="accent1"/>
            </a:effectRef>
            <a:fontRef idx="minor">
              <a:schemeClr val="tx1"/>
            </a:fontRef>
          </p:style>
        </p:cxnSp>
        <p:cxnSp>
          <p:nvCxnSpPr>
            <p:cNvPr id="16" name="Suora yhdysviiva 15"/>
            <p:cNvCxnSpPr/>
            <p:nvPr/>
          </p:nvCxnSpPr>
          <p:spPr>
            <a:xfrm>
              <a:off x="2910443" y="1184187"/>
              <a:ext cx="0" cy="1412600"/>
            </a:xfrm>
            <a:prstGeom prst="line">
              <a:avLst/>
            </a:prstGeom>
            <a:ln>
              <a:solidFill>
                <a:schemeClr val="bg1"/>
              </a:solidFill>
            </a:ln>
            <a:effectLst/>
          </p:spPr>
          <p:style>
            <a:lnRef idx="2">
              <a:schemeClr val="accent1"/>
            </a:lnRef>
            <a:fillRef idx="0">
              <a:schemeClr val="accent1"/>
            </a:fillRef>
            <a:effectRef idx="1">
              <a:schemeClr val="accent1"/>
            </a:effectRef>
            <a:fontRef idx="minor">
              <a:schemeClr val="tx1"/>
            </a:fontRef>
          </p:style>
        </p:cxnSp>
        <p:cxnSp>
          <p:nvCxnSpPr>
            <p:cNvPr id="17" name="Suora yhdysviiva 16"/>
            <p:cNvCxnSpPr/>
            <p:nvPr/>
          </p:nvCxnSpPr>
          <p:spPr>
            <a:xfrm>
              <a:off x="6950723" y="1184187"/>
              <a:ext cx="0" cy="1412600"/>
            </a:xfrm>
            <a:prstGeom prst="line">
              <a:avLst/>
            </a:prstGeom>
            <a:ln>
              <a:solidFill>
                <a:schemeClr val="bg1"/>
              </a:solidFill>
            </a:ln>
            <a:effectLst/>
          </p:spPr>
          <p:style>
            <a:lnRef idx="2">
              <a:schemeClr val="accent1"/>
            </a:lnRef>
            <a:fillRef idx="0">
              <a:schemeClr val="accent1"/>
            </a:fillRef>
            <a:effectRef idx="1">
              <a:schemeClr val="accent1"/>
            </a:effectRef>
            <a:fontRef idx="minor">
              <a:schemeClr val="tx1"/>
            </a:fontRef>
          </p:style>
        </p:cxnSp>
      </p:grpSp>
      <p:grpSp>
        <p:nvGrpSpPr>
          <p:cNvPr id="34" name="Ryhmitä 33"/>
          <p:cNvGrpSpPr/>
          <p:nvPr/>
        </p:nvGrpSpPr>
        <p:grpSpPr>
          <a:xfrm>
            <a:off x="1440594" y="3433496"/>
            <a:ext cx="6221921" cy="2620963"/>
            <a:chOff x="1559642" y="3503876"/>
            <a:chExt cx="6740414" cy="2534762"/>
          </a:xfrm>
        </p:grpSpPr>
        <p:cxnSp>
          <p:nvCxnSpPr>
            <p:cNvPr id="27" name="Suora yhdysviiva 26"/>
            <p:cNvCxnSpPr/>
            <p:nvPr/>
          </p:nvCxnSpPr>
          <p:spPr>
            <a:xfrm>
              <a:off x="1559642" y="3503876"/>
              <a:ext cx="0" cy="2534762"/>
            </a:xfrm>
            <a:prstGeom prst="line">
              <a:avLst/>
            </a:prstGeom>
            <a:ln>
              <a:solidFill>
                <a:srgbClr val="72CEE2"/>
              </a:solidFill>
            </a:ln>
            <a:effectLst/>
          </p:spPr>
          <p:style>
            <a:lnRef idx="2">
              <a:schemeClr val="accent1"/>
            </a:lnRef>
            <a:fillRef idx="0">
              <a:schemeClr val="accent1"/>
            </a:fillRef>
            <a:effectRef idx="1">
              <a:schemeClr val="accent1"/>
            </a:effectRef>
            <a:fontRef idx="minor">
              <a:schemeClr val="tx1"/>
            </a:fontRef>
          </p:style>
        </p:cxnSp>
        <p:cxnSp>
          <p:nvCxnSpPr>
            <p:cNvPr id="28" name="Suora yhdysviiva 27"/>
            <p:cNvCxnSpPr/>
            <p:nvPr/>
          </p:nvCxnSpPr>
          <p:spPr>
            <a:xfrm>
              <a:off x="4255808" y="3503876"/>
              <a:ext cx="0" cy="2534762"/>
            </a:xfrm>
            <a:prstGeom prst="line">
              <a:avLst/>
            </a:prstGeom>
            <a:ln>
              <a:solidFill>
                <a:srgbClr val="72CEE2"/>
              </a:solidFill>
            </a:ln>
            <a:effectLst/>
          </p:spPr>
          <p:style>
            <a:lnRef idx="2">
              <a:schemeClr val="accent1"/>
            </a:lnRef>
            <a:fillRef idx="0">
              <a:schemeClr val="accent1"/>
            </a:fillRef>
            <a:effectRef idx="1">
              <a:schemeClr val="accent1"/>
            </a:effectRef>
            <a:fontRef idx="minor">
              <a:schemeClr val="tx1"/>
            </a:fontRef>
          </p:style>
        </p:cxnSp>
        <p:cxnSp>
          <p:nvCxnSpPr>
            <p:cNvPr id="29" name="Suora yhdysviiva 28"/>
            <p:cNvCxnSpPr/>
            <p:nvPr/>
          </p:nvCxnSpPr>
          <p:spPr>
            <a:xfrm>
              <a:off x="5603891" y="3503876"/>
              <a:ext cx="0" cy="2534762"/>
            </a:xfrm>
            <a:prstGeom prst="line">
              <a:avLst/>
            </a:prstGeom>
            <a:ln>
              <a:solidFill>
                <a:srgbClr val="72CEE2"/>
              </a:solidFill>
            </a:ln>
            <a:effectLst/>
          </p:spPr>
          <p:style>
            <a:lnRef idx="2">
              <a:schemeClr val="accent1"/>
            </a:lnRef>
            <a:fillRef idx="0">
              <a:schemeClr val="accent1"/>
            </a:fillRef>
            <a:effectRef idx="1">
              <a:schemeClr val="accent1"/>
            </a:effectRef>
            <a:fontRef idx="minor">
              <a:schemeClr val="tx1"/>
            </a:fontRef>
          </p:style>
        </p:cxnSp>
        <p:cxnSp>
          <p:nvCxnSpPr>
            <p:cNvPr id="30" name="Suora yhdysviiva 29"/>
            <p:cNvCxnSpPr/>
            <p:nvPr/>
          </p:nvCxnSpPr>
          <p:spPr>
            <a:xfrm>
              <a:off x="8300056" y="3503876"/>
              <a:ext cx="0" cy="2534762"/>
            </a:xfrm>
            <a:prstGeom prst="line">
              <a:avLst/>
            </a:prstGeom>
            <a:ln>
              <a:solidFill>
                <a:srgbClr val="72CEE2"/>
              </a:solidFill>
            </a:ln>
            <a:effectLst/>
          </p:spPr>
          <p:style>
            <a:lnRef idx="2">
              <a:schemeClr val="accent1"/>
            </a:lnRef>
            <a:fillRef idx="0">
              <a:schemeClr val="accent1"/>
            </a:fillRef>
            <a:effectRef idx="1">
              <a:schemeClr val="accent1"/>
            </a:effectRef>
            <a:fontRef idx="minor">
              <a:schemeClr val="tx1"/>
            </a:fontRef>
          </p:style>
        </p:cxnSp>
        <p:cxnSp>
          <p:nvCxnSpPr>
            <p:cNvPr id="32" name="Suora yhdysviiva 31"/>
            <p:cNvCxnSpPr/>
            <p:nvPr/>
          </p:nvCxnSpPr>
          <p:spPr>
            <a:xfrm>
              <a:off x="2907725" y="3503876"/>
              <a:ext cx="0" cy="2534762"/>
            </a:xfrm>
            <a:prstGeom prst="line">
              <a:avLst/>
            </a:prstGeom>
            <a:ln>
              <a:solidFill>
                <a:srgbClr val="72CEE2"/>
              </a:solidFill>
            </a:ln>
            <a:effectLst/>
          </p:spPr>
          <p:style>
            <a:lnRef idx="2">
              <a:schemeClr val="accent1"/>
            </a:lnRef>
            <a:fillRef idx="0">
              <a:schemeClr val="accent1"/>
            </a:fillRef>
            <a:effectRef idx="1">
              <a:schemeClr val="accent1"/>
            </a:effectRef>
            <a:fontRef idx="minor">
              <a:schemeClr val="tx1"/>
            </a:fontRef>
          </p:style>
        </p:cxnSp>
        <p:cxnSp>
          <p:nvCxnSpPr>
            <p:cNvPr id="33" name="Suora yhdysviiva 32"/>
            <p:cNvCxnSpPr/>
            <p:nvPr/>
          </p:nvCxnSpPr>
          <p:spPr>
            <a:xfrm>
              <a:off x="6951974" y="3503876"/>
              <a:ext cx="0" cy="2534762"/>
            </a:xfrm>
            <a:prstGeom prst="line">
              <a:avLst/>
            </a:prstGeom>
            <a:ln>
              <a:solidFill>
                <a:srgbClr val="72CEE2"/>
              </a:solidFill>
            </a:ln>
            <a:effectLst/>
          </p:spPr>
          <p:style>
            <a:lnRef idx="2">
              <a:schemeClr val="accent1"/>
            </a:lnRef>
            <a:fillRef idx="0">
              <a:schemeClr val="accent1"/>
            </a:fillRef>
            <a:effectRef idx="1">
              <a:schemeClr val="accent1"/>
            </a:effectRef>
            <a:fontRef idx="minor">
              <a:schemeClr val="tx1"/>
            </a:fontRef>
          </p:style>
        </p:cxnSp>
      </p:grpSp>
      <p:pic>
        <p:nvPicPr>
          <p:cNvPr id="55" name="Kuva 54"/>
          <p:cNvPicPr>
            <a:picLocks noChangeAspect="1"/>
          </p:cNvPicPr>
          <p:nvPr/>
        </p:nvPicPr>
        <p:blipFill>
          <a:blip r:embed="rId2"/>
          <a:stretch>
            <a:fillRect/>
          </a:stretch>
        </p:blipFill>
        <p:spPr>
          <a:xfrm>
            <a:off x="7771227" y="1822842"/>
            <a:ext cx="1065886" cy="1115434"/>
          </a:xfrm>
          <a:prstGeom prst="rect">
            <a:avLst/>
          </a:prstGeom>
        </p:spPr>
      </p:pic>
      <p:sp>
        <p:nvSpPr>
          <p:cNvPr id="11" name="Date Placeholder 10"/>
          <p:cNvSpPr>
            <a:spLocks noGrp="1"/>
          </p:cNvSpPr>
          <p:nvPr>
            <p:ph type="dt" sz="half" idx="17"/>
          </p:nvPr>
        </p:nvSpPr>
        <p:spPr>
          <a:xfrm>
            <a:off x="6553200" y="6285750"/>
            <a:ext cx="2133600" cy="365125"/>
          </a:xfrm>
        </p:spPr>
        <p:txBody>
          <a:bodyPr/>
          <a:lstStyle/>
          <a:p>
            <a:fld id="{1C760A2E-5F49-4E0C-A620-2363BB38D15E}" type="datetime1">
              <a:rPr lang="fi-FI" smtClean="0"/>
              <a:t>25.10.2017</a:t>
            </a:fld>
            <a:endParaRPr lang="fi-FI"/>
          </a:p>
        </p:txBody>
      </p:sp>
      <p:sp>
        <p:nvSpPr>
          <p:cNvPr id="15" name="Slide Number Placeholder 14"/>
          <p:cNvSpPr>
            <a:spLocks noGrp="1"/>
          </p:cNvSpPr>
          <p:nvPr>
            <p:ph type="sldNum" sz="quarter" idx="16"/>
          </p:nvPr>
        </p:nvSpPr>
        <p:spPr>
          <a:xfrm>
            <a:off x="3500704" y="6304235"/>
            <a:ext cx="2133600" cy="365125"/>
          </a:xfrm>
        </p:spPr>
        <p:txBody>
          <a:bodyPr/>
          <a:lstStyle/>
          <a:p>
            <a:fld id="{9CDC3FFB-3268-453B-B185-AB33BF655EEC}" type="slidenum">
              <a:rPr lang="fi-FI" smtClean="0"/>
              <a:t>5</a:t>
            </a:fld>
            <a:endParaRPr lang="fi-FI"/>
          </a:p>
        </p:txBody>
      </p:sp>
      <p:sp>
        <p:nvSpPr>
          <p:cNvPr id="35" name="Rectangle 34"/>
          <p:cNvSpPr/>
          <p:nvPr/>
        </p:nvSpPr>
        <p:spPr>
          <a:xfrm>
            <a:off x="276921" y="3429000"/>
            <a:ext cx="1194341" cy="2602821"/>
          </a:xfrm>
          <a:prstGeom prst="rect">
            <a:avLst/>
          </a:prstGeom>
          <a:noFill/>
          <a:ln>
            <a:noFill/>
          </a:ln>
          <a:effectLst/>
        </p:spPr>
        <p:style>
          <a:lnRef idx="1">
            <a:schemeClr val="accent1"/>
          </a:lnRef>
          <a:fillRef idx="3">
            <a:schemeClr val="accent1"/>
          </a:fillRef>
          <a:effectRef idx="2">
            <a:schemeClr val="accent1"/>
          </a:effectRef>
          <a:fontRef idx="minor">
            <a:schemeClr val="lt1"/>
          </a:fontRef>
        </p:style>
        <p:txBody>
          <a:bodyPr rtlCol="0" anchor="t" anchorCtr="0"/>
          <a:lstStyle/>
          <a:p>
            <a:r>
              <a:rPr lang="fi-FI" sz="1400">
                <a:solidFill>
                  <a:schemeClr val="tx1">
                    <a:lumMod val="50000"/>
                  </a:schemeClr>
                </a:solidFill>
              </a:rPr>
              <a:t>Miten tunnistetut trendit tulevat vaikutta-maan työhön ja työn tekemisen tapoihin?</a:t>
            </a:r>
            <a:endParaRPr lang="fi-FI" sz="1400" dirty="0">
              <a:solidFill>
                <a:schemeClr val="tx1">
                  <a:lumMod val="50000"/>
                </a:schemeClr>
              </a:solidFill>
            </a:endParaRPr>
          </a:p>
        </p:txBody>
      </p:sp>
      <p:sp>
        <p:nvSpPr>
          <p:cNvPr id="36" name="Rectangle 35"/>
          <p:cNvSpPr/>
          <p:nvPr/>
        </p:nvSpPr>
        <p:spPr>
          <a:xfrm>
            <a:off x="1464111" y="3429000"/>
            <a:ext cx="1253120" cy="2602821"/>
          </a:xfrm>
          <a:prstGeom prst="rect">
            <a:avLst/>
          </a:prstGeom>
          <a:noFill/>
          <a:ln>
            <a:noFill/>
          </a:ln>
          <a:effectLst/>
        </p:spPr>
        <p:style>
          <a:lnRef idx="1">
            <a:schemeClr val="accent1"/>
          </a:lnRef>
          <a:fillRef idx="3">
            <a:schemeClr val="accent1"/>
          </a:fillRef>
          <a:effectRef idx="2">
            <a:schemeClr val="accent1"/>
          </a:effectRef>
          <a:fontRef idx="minor">
            <a:schemeClr val="lt1"/>
          </a:fontRef>
        </p:style>
        <p:txBody>
          <a:bodyPr rtlCol="0" anchor="t" anchorCtr="0"/>
          <a:lstStyle/>
          <a:p>
            <a:r>
              <a:rPr lang="fi-FI" sz="1400">
                <a:solidFill>
                  <a:schemeClr val="tx1">
                    <a:lumMod val="50000"/>
                  </a:schemeClr>
                </a:solidFill>
              </a:rPr>
              <a:t>Miten työ 2.0 edellytykset näkyvät työssä nyt ja </a:t>
            </a:r>
          </a:p>
          <a:p>
            <a:r>
              <a:rPr lang="fi-FI" sz="1400">
                <a:solidFill>
                  <a:schemeClr val="tx1">
                    <a:lumMod val="50000"/>
                  </a:schemeClr>
                </a:solidFill>
              </a:rPr>
              <a:t>3-5 vuoden päästä?</a:t>
            </a:r>
          </a:p>
          <a:p>
            <a:endParaRPr lang="fi-FI" sz="1400">
              <a:solidFill>
                <a:schemeClr val="tx1">
                  <a:lumMod val="50000"/>
                </a:schemeClr>
              </a:solidFill>
            </a:endParaRPr>
          </a:p>
          <a:p>
            <a:r>
              <a:rPr lang="fi-FI" sz="1400">
                <a:solidFill>
                  <a:schemeClr val="tx1">
                    <a:lumMod val="50000"/>
                  </a:schemeClr>
                </a:solidFill>
              </a:rPr>
              <a:t>Mikä vaikeuttaa pääsemistä kohti tavoitteita?</a:t>
            </a:r>
            <a:endParaRPr lang="fi-FI" sz="1400" dirty="0">
              <a:solidFill>
                <a:schemeClr val="tx1">
                  <a:lumMod val="50000"/>
                </a:schemeClr>
              </a:solidFill>
            </a:endParaRPr>
          </a:p>
        </p:txBody>
      </p:sp>
      <p:sp>
        <p:nvSpPr>
          <p:cNvPr id="37" name="Rectangle 36"/>
          <p:cNvSpPr/>
          <p:nvPr/>
        </p:nvSpPr>
        <p:spPr>
          <a:xfrm>
            <a:off x="2651301" y="3429000"/>
            <a:ext cx="1253120" cy="2602821"/>
          </a:xfrm>
          <a:prstGeom prst="rect">
            <a:avLst/>
          </a:prstGeom>
          <a:noFill/>
          <a:ln>
            <a:noFill/>
          </a:ln>
          <a:effectLst/>
        </p:spPr>
        <p:style>
          <a:lnRef idx="1">
            <a:schemeClr val="accent1"/>
          </a:lnRef>
          <a:fillRef idx="3">
            <a:schemeClr val="accent1"/>
          </a:fillRef>
          <a:effectRef idx="2">
            <a:schemeClr val="accent1"/>
          </a:effectRef>
          <a:fontRef idx="minor">
            <a:schemeClr val="lt1"/>
          </a:fontRef>
        </p:style>
        <p:txBody>
          <a:bodyPr rtlCol="0" anchor="t" anchorCtr="0"/>
          <a:lstStyle/>
          <a:p>
            <a:r>
              <a:rPr lang="fi-FI" sz="1400">
                <a:solidFill>
                  <a:schemeClr val="tx1">
                    <a:lumMod val="50000"/>
                  </a:schemeClr>
                </a:solidFill>
              </a:rPr>
              <a:t>Mitä mitataan ja arvioidaan jo ja mihin  tarvitaan lisää osaamista?</a:t>
            </a:r>
          </a:p>
          <a:p>
            <a:endParaRPr lang="fi-FI" sz="1400">
              <a:solidFill>
                <a:schemeClr val="tx1">
                  <a:lumMod val="50000"/>
                </a:schemeClr>
              </a:solidFill>
            </a:endParaRPr>
          </a:p>
          <a:p>
            <a:r>
              <a:rPr lang="fi-FI" sz="1400">
                <a:solidFill>
                  <a:schemeClr val="tx1">
                    <a:lumMod val="50000"/>
                  </a:schemeClr>
                </a:solidFill>
              </a:rPr>
              <a:t>Mitä mittaa-misessa tulee painottaa jatkossa?</a:t>
            </a:r>
            <a:endParaRPr lang="fi-FI" sz="1400" dirty="0">
              <a:solidFill>
                <a:schemeClr val="tx1">
                  <a:lumMod val="50000"/>
                </a:schemeClr>
              </a:solidFill>
            </a:endParaRPr>
          </a:p>
        </p:txBody>
      </p:sp>
      <p:sp>
        <p:nvSpPr>
          <p:cNvPr id="38" name="Rectangle 37"/>
          <p:cNvSpPr/>
          <p:nvPr/>
        </p:nvSpPr>
        <p:spPr>
          <a:xfrm>
            <a:off x="3904421" y="3429000"/>
            <a:ext cx="1224136" cy="2602821"/>
          </a:xfrm>
          <a:prstGeom prst="rect">
            <a:avLst/>
          </a:prstGeom>
          <a:noFill/>
          <a:ln>
            <a:noFill/>
          </a:ln>
          <a:effectLst/>
        </p:spPr>
        <p:style>
          <a:lnRef idx="1">
            <a:schemeClr val="accent1"/>
          </a:lnRef>
          <a:fillRef idx="3">
            <a:schemeClr val="accent1"/>
          </a:fillRef>
          <a:effectRef idx="2">
            <a:schemeClr val="accent1"/>
          </a:effectRef>
          <a:fontRef idx="minor">
            <a:schemeClr val="lt1"/>
          </a:fontRef>
        </p:style>
        <p:txBody>
          <a:bodyPr rtlCol="0" anchor="t" anchorCtr="0"/>
          <a:lstStyle/>
          <a:p>
            <a:r>
              <a:rPr lang="fi-FI" sz="1400">
                <a:solidFill>
                  <a:schemeClr val="tx1">
                    <a:lumMod val="50000"/>
                  </a:schemeClr>
                </a:solidFill>
              </a:rPr>
              <a:t>Mikä tukee onnistumista työssä, uudistumista ja työhyvin-vointia jo nyt ja mikä on kauempana tavoitteesta?</a:t>
            </a:r>
          </a:p>
          <a:p>
            <a:endParaRPr lang="fi-FI" sz="1400">
              <a:solidFill>
                <a:schemeClr val="tx1">
                  <a:lumMod val="50000"/>
                </a:schemeClr>
              </a:solidFill>
            </a:endParaRPr>
          </a:p>
        </p:txBody>
      </p:sp>
      <p:sp>
        <p:nvSpPr>
          <p:cNvPr id="42" name="Rectangle 41"/>
          <p:cNvSpPr/>
          <p:nvPr/>
        </p:nvSpPr>
        <p:spPr>
          <a:xfrm>
            <a:off x="5128557" y="3429000"/>
            <a:ext cx="1224136" cy="2607316"/>
          </a:xfrm>
          <a:prstGeom prst="rect">
            <a:avLst/>
          </a:prstGeom>
          <a:noFill/>
          <a:ln>
            <a:noFill/>
          </a:ln>
          <a:effectLst/>
        </p:spPr>
        <p:style>
          <a:lnRef idx="1">
            <a:schemeClr val="accent1"/>
          </a:lnRef>
          <a:fillRef idx="3">
            <a:schemeClr val="accent1"/>
          </a:fillRef>
          <a:effectRef idx="2">
            <a:schemeClr val="accent1"/>
          </a:effectRef>
          <a:fontRef idx="minor">
            <a:schemeClr val="lt1"/>
          </a:fontRef>
        </p:style>
        <p:txBody>
          <a:bodyPr rtlCol="0" anchor="t" anchorCtr="0"/>
          <a:lstStyle/>
          <a:p>
            <a:r>
              <a:rPr lang="fi-FI" sz="1400">
                <a:solidFill>
                  <a:schemeClr val="tx1">
                    <a:lumMod val="50000"/>
                  </a:schemeClr>
                </a:solidFill>
              </a:rPr>
              <a:t>Mieti kehityskes-kusteluja. Mikä on tärkeää työssä onnis-tumisen kannalta?</a:t>
            </a:r>
          </a:p>
        </p:txBody>
      </p:sp>
      <p:sp>
        <p:nvSpPr>
          <p:cNvPr id="43" name="Rectangle 42"/>
          <p:cNvSpPr/>
          <p:nvPr/>
        </p:nvSpPr>
        <p:spPr>
          <a:xfrm>
            <a:off x="6362049" y="3429000"/>
            <a:ext cx="1331134" cy="2602821"/>
          </a:xfrm>
          <a:prstGeom prst="rect">
            <a:avLst/>
          </a:prstGeom>
          <a:noFill/>
          <a:ln>
            <a:noFill/>
          </a:ln>
          <a:effectLst/>
        </p:spPr>
        <p:style>
          <a:lnRef idx="1">
            <a:schemeClr val="accent1"/>
          </a:lnRef>
          <a:fillRef idx="3">
            <a:schemeClr val="accent1"/>
          </a:fillRef>
          <a:effectRef idx="2">
            <a:schemeClr val="accent1"/>
          </a:effectRef>
          <a:fontRef idx="minor">
            <a:schemeClr val="lt1"/>
          </a:fontRef>
        </p:style>
        <p:txBody>
          <a:bodyPr rtlCol="0" anchor="t" anchorCtr="0"/>
          <a:lstStyle/>
          <a:p>
            <a:r>
              <a:rPr lang="fi-FI" sz="1400">
                <a:solidFill>
                  <a:schemeClr val="tx1">
                    <a:lumMod val="50000"/>
                  </a:schemeClr>
                </a:solidFill>
              </a:rPr>
              <a:t>Kuinka työn arvioinnista ja kehityskes-kusteluista saadaan enemmän hyötyä irti?</a:t>
            </a:r>
            <a:r>
              <a:rPr lang="fi-FI" sz="1400" dirty="0">
                <a:solidFill>
                  <a:schemeClr val="tx1">
                    <a:lumMod val="50000"/>
                  </a:schemeClr>
                </a:solidFill>
              </a:rPr>
              <a:t>	</a:t>
            </a:r>
          </a:p>
          <a:p>
            <a:endParaRPr lang="fi-FI" sz="1400" dirty="0">
              <a:solidFill>
                <a:schemeClr val="tx1">
                  <a:lumMod val="50000"/>
                </a:schemeClr>
              </a:solidFill>
            </a:endParaRPr>
          </a:p>
          <a:p>
            <a:r>
              <a:rPr lang="fi-FI" sz="1400">
                <a:solidFill>
                  <a:schemeClr val="tx1">
                    <a:lumMod val="50000"/>
                  </a:schemeClr>
                </a:solidFill>
              </a:rPr>
              <a:t>Mistä tulisi luopua?</a:t>
            </a:r>
            <a:endParaRPr lang="fi-FI" sz="1400" dirty="0">
              <a:solidFill>
                <a:schemeClr val="tx1">
                  <a:lumMod val="50000"/>
                </a:schemeClr>
              </a:solidFill>
            </a:endParaRPr>
          </a:p>
          <a:p>
            <a:endParaRPr lang="fi-FI" sz="1400">
              <a:solidFill>
                <a:schemeClr val="tx1">
                  <a:lumMod val="50000"/>
                </a:schemeClr>
              </a:solidFill>
            </a:endParaRPr>
          </a:p>
          <a:p>
            <a:r>
              <a:rPr lang="fi-FI" sz="1400">
                <a:solidFill>
                  <a:schemeClr val="tx1">
                    <a:lumMod val="50000"/>
                  </a:schemeClr>
                </a:solidFill>
              </a:rPr>
              <a:t>Ehdota nimeä kehityskes-kusteluille</a:t>
            </a:r>
            <a:endParaRPr lang="fi-FI" sz="1400" dirty="0">
              <a:solidFill>
                <a:schemeClr val="tx1">
                  <a:lumMod val="50000"/>
                </a:schemeClr>
              </a:solidFill>
            </a:endParaRPr>
          </a:p>
        </p:txBody>
      </p:sp>
      <p:sp>
        <p:nvSpPr>
          <p:cNvPr id="44" name="Rectangle 43"/>
          <p:cNvSpPr/>
          <p:nvPr/>
        </p:nvSpPr>
        <p:spPr>
          <a:xfrm>
            <a:off x="7693183" y="3429000"/>
            <a:ext cx="1224136" cy="2602821"/>
          </a:xfrm>
          <a:prstGeom prst="rect">
            <a:avLst/>
          </a:prstGeom>
          <a:noFill/>
          <a:ln>
            <a:noFill/>
          </a:ln>
          <a:effectLst/>
        </p:spPr>
        <p:style>
          <a:lnRef idx="1">
            <a:schemeClr val="accent1"/>
          </a:lnRef>
          <a:fillRef idx="3">
            <a:schemeClr val="accent1"/>
          </a:fillRef>
          <a:effectRef idx="2">
            <a:schemeClr val="accent1"/>
          </a:effectRef>
          <a:fontRef idx="minor">
            <a:schemeClr val="lt1"/>
          </a:fontRef>
        </p:style>
        <p:txBody>
          <a:bodyPr rtlCol="0" anchor="t" anchorCtr="0"/>
          <a:lstStyle/>
          <a:p>
            <a:r>
              <a:rPr lang="fi-FI" sz="1400">
                <a:solidFill>
                  <a:schemeClr val="tx1">
                    <a:lumMod val="50000"/>
                  </a:schemeClr>
                </a:solidFill>
              </a:rPr>
              <a:t>Onko jotain, mitä haluat lisätä edellisten sivujen asioihin?</a:t>
            </a:r>
          </a:p>
          <a:p>
            <a:r>
              <a:rPr lang="fi-FI" sz="1400">
                <a:solidFill>
                  <a:schemeClr val="tx1">
                    <a:lumMod val="50000"/>
                  </a:schemeClr>
                </a:solidFill>
              </a:rPr>
              <a:t>Puuttuuko jotain oleellista?</a:t>
            </a:r>
            <a:endParaRPr lang="fi-FI" sz="1400" dirty="0">
              <a:solidFill>
                <a:schemeClr val="tx1">
                  <a:lumMod val="50000"/>
                </a:schemeClr>
              </a:solidFill>
            </a:endParaRPr>
          </a:p>
        </p:txBody>
      </p:sp>
      <p:pic>
        <p:nvPicPr>
          <p:cNvPr id="46" name="Kuva 51">
            <a:extLst>
              <a:ext uri="{FF2B5EF4-FFF2-40B4-BE49-F238E27FC236}">
                <a16:creationId xmlns:a16="http://schemas.microsoft.com/office/drawing/2014/main" xmlns="" id="{720996F8-1D39-44ED-A663-C8180E152683}"/>
              </a:ext>
            </a:extLst>
          </p:cNvPr>
          <p:cNvPicPr>
            <a:picLocks noChangeAspect="1"/>
          </p:cNvPicPr>
          <p:nvPr/>
        </p:nvPicPr>
        <p:blipFill>
          <a:blip r:embed="rId3"/>
          <a:stretch>
            <a:fillRect/>
          </a:stretch>
        </p:blipFill>
        <p:spPr>
          <a:xfrm>
            <a:off x="395536" y="1916832"/>
            <a:ext cx="902677" cy="977900"/>
          </a:xfrm>
          <a:prstGeom prst="rect">
            <a:avLst/>
          </a:prstGeom>
        </p:spPr>
      </p:pic>
      <p:pic>
        <p:nvPicPr>
          <p:cNvPr id="47" name="Kuva 51">
            <a:extLst>
              <a:ext uri="{FF2B5EF4-FFF2-40B4-BE49-F238E27FC236}">
                <a16:creationId xmlns:a16="http://schemas.microsoft.com/office/drawing/2014/main" xmlns="" id="{8371DC93-7CAB-41A2-94E1-3940EF70AD0F}"/>
              </a:ext>
            </a:extLst>
          </p:cNvPr>
          <p:cNvPicPr>
            <a:picLocks noChangeAspect="1"/>
          </p:cNvPicPr>
          <p:nvPr/>
        </p:nvPicPr>
        <p:blipFill>
          <a:blip r:embed="rId3"/>
          <a:stretch>
            <a:fillRect/>
          </a:stretch>
        </p:blipFill>
        <p:spPr>
          <a:xfrm>
            <a:off x="5355180" y="1925299"/>
            <a:ext cx="902677" cy="977900"/>
          </a:xfrm>
          <a:prstGeom prst="rect">
            <a:avLst/>
          </a:prstGeom>
        </p:spPr>
      </p:pic>
      <p:pic>
        <p:nvPicPr>
          <p:cNvPr id="48" name="Kuva 51">
            <a:extLst>
              <a:ext uri="{FF2B5EF4-FFF2-40B4-BE49-F238E27FC236}">
                <a16:creationId xmlns:a16="http://schemas.microsoft.com/office/drawing/2014/main" xmlns="" id="{F3ECB16D-B097-47F1-B9BE-8BF1616E972A}"/>
              </a:ext>
            </a:extLst>
          </p:cNvPr>
          <p:cNvPicPr>
            <a:picLocks noChangeAspect="1"/>
          </p:cNvPicPr>
          <p:nvPr/>
        </p:nvPicPr>
        <p:blipFill>
          <a:blip r:embed="rId3"/>
          <a:stretch>
            <a:fillRect/>
          </a:stretch>
        </p:blipFill>
        <p:spPr>
          <a:xfrm>
            <a:off x="4174504" y="1932356"/>
            <a:ext cx="902677" cy="977900"/>
          </a:xfrm>
          <a:prstGeom prst="rect">
            <a:avLst/>
          </a:prstGeom>
        </p:spPr>
      </p:pic>
      <p:pic>
        <p:nvPicPr>
          <p:cNvPr id="49" name="Kuva 39">
            <a:extLst>
              <a:ext uri="{FF2B5EF4-FFF2-40B4-BE49-F238E27FC236}">
                <a16:creationId xmlns:a16="http://schemas.microsoft.com/office/drawing/2014/main" xmlns="" id="{6C9ECF9A-8CEB-47DA-902A-E49432E94A62}"/>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778424" y="2054179"/>
            <a:ext cx="1102423" cy="757915"/>
          </a:xfrm>
          <a:prstGeom prst="rect">
            <a:avLst/>
          </a:prstGeom>
        </p:spPr>
      </p:pic>
      <p:pic>
        <p:nvPicPr>
          <p:cNvPr id="50" name="Kuva 44">
            <a:extLst>
              <a:ext uri="{FF2B5EF4-FFF2-40B4-BE49-F238E27FC236}">
                <a16:creationId xmlns:a16="http://schemas.microsoft.com/office/drawing/2014/main" xmlns="" id="{C7E09A43-8C21-4091-9965-9EEBD92630AA}"/>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6575705" y="1816720"/>
            <a:ext cx="948623" cy="1218372"/>
          </a:xfrm>
          <a:prstGeom prst="rect">
            <a:avLst/>
          </a:prstGeom>
        </p:spPr>
      </p:pic>
      <p:pic>
        <p:nvPicPr>
          <p:cNvPr id="52" name="Kuva 44">
            <a:extLst>
              <a:ext uri="{FF2B5EF4-FFF2-40B4-BE49-F238E27FC236}">
                <a16:creationId xmlns:a16="http://schemas.microsoft.com/office/drawing/2014/main" xmlns="" id="{31CC130E-CC7D-4A06-897B-94E04C62D0E8}"/>
              </a:ext>
            </a:extLst>
          </p:cNvPr>
          <p:cNvPicPr>
            <a:picLocks noChangeAspect="1"/>
          </p:cNvPicPr>
          <p:nvPr/>
        </p:nvPicPr>
        <p:blipFill>
          <a:blip r:embed="rId6"/>
          <a:stretch>
            <a:fillRect/>
          </a:stretch>
        </p:blipFill>
        <p:spPr>
          <a:xfrm>
            <a:off x="1619672" y="1844824"/>
            <a:ext cx="829816" cy="1151309"/>
          </a:xfrm>
          <a:prstGeom prst="rect">
            <a:avLst/>
          </a:prstGeom>
        </p:spPr>
      </p:pic>
    </p:spTree>
    <p:extLst>
      <p:ext uri="{BB962C8B-B14F-4D97-AF65-F5344CB8AC3E}">
        <p14:creationId xmlns:p14="http://schemas.microsoft.com/office/powerpoint/2010/main" val="165354137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062051" y="3606903"/>
            <a:ext cx="7772400" cy="614185"/>
          </a:xfrm>
        </p:spPr>
        <p:txBody>
          <a:bodyPr/>
          <a:lstStyle/>
          <a:p>
            <a:r>
              <a:rPr lang="fi-FI" sz="3600"/>
              <a:t>Yhteenveto tuloksista</a:t>
            </a:r>
            <a:endParaRPr lang="fi-FI" sz="3600" dirty="0"/>
          </a:p>
        </p:txBody>
      </p:sp>
      <p:pic>
        <p:nvPicPr>
          <p:cNvPr id="5" name="Picture 4">
            <a:extLst>
              <a:ext uri="{FF2B5EF4-FFF2-40B4-BE49-F238E27FC236}">
                <a16:creationId xmlns:a16="http://schemas.microsoft.com/office/drawing/2014/main" xmlns="" id="{CE747A8C-B874-4039-9260-39ED8A7274D1}"/>
              </a:ext>
            </a:extLst>
          </p:cNvPr>
          <p:cNvPicPr>
            <a:picLocks noChangeAspect="1"/>
          </p:cNvPicPr>
          <p:nvPr/>
        </p:nvPicPr>
        <p:blipFill>
          <a:blip r:embed="rId2"/>
          <a:stretch>
            <a:fillRect/>
          </a:stretch>
        </p:blipFill>
        <p:spPr>
          <a:xfrm>
            <a:off x="1619672" y="548680"/>
            <a:ext cx="5090601" cy="2341067"/>
          </a:xfrm>
          <a:prstGeom prst="rect">
            <a:avLst/>
          </a:prstGeom>
        </p:spPr>
      </p:pic>
    </p:spTree>
    <p:extLst>
      <p:ext uri="{BB962C8B-B14F-4D97-AF65-F5344CB8AC3E}">
        <p14:creationId xmlns:p14="http://schemas.microsoft.com/office/powerpoint/2010/main" val="319148287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fi-FI"/>
              <a:t>Päätulokset	</a:t>
            </a:r>
          </a:p>
        </p:txBody>
      </p:sp>
      <p:sp>
        <p:nvSpPr>
          <p:cNvPr id="7" name="Content Placeholder 6">
            <a:extLst>
              <a:ext uri="{FF2B5EF4-FFF2-40B4-BE49-F238E27FC236}">
                <a16:creationId xmlns:a16="http://schemas.microsoft.com/office/drawing/2014/main" xmlns="" id="{5DD2E837-5A06-4560-B238-3BD1309E1B53}"/>
              </a:ext>
            </a:extLst>
          </p:cNvPr>
          <p:cNvSpPr>
            <a:spLocks noGrp="1"/>
          </p:cNvSpPr>
          <p:nvPr>
            <p:ph idx="1"/>
          </p:nvPr>
        </p:nvSpPr>
        <p:spPr>
          <a:xfrm>
            <a:off x="395536" y="1340769"/>
            <a:ext cx="8229600" cy="4785396"/>
          </a:xfrm>
        </p:spPr>
        <p:txBody>
          <a:bodyPr/>
          <a:lstStyle/>
          <a:p>
            <a:r>
              <a:rPr lang="fi-FI"/>
              <a:t>Työhön ja työn tekemiseen liittyvät trendit</a:t>
            </a:r>
          </a:p>
          <a:p>
            <a:pPr lvl="1"/>
            <a:r>
              <a:rPr lang="fi-FI"/>
              <a:t>Vahvimmin työtä sekä työn tekemisen ja organisoitumisen tapoja tulee muuttamaan digitalisaatio ja alustatalouteen siirtyminen</a:t>
            </a:r>
          </a:p>
          <a:p>
            <a:pPr lvl="1"/>
            <a:r>
              <a:rPr lang="fi-FI"/>
              <a:t>Suuria vaikutuksia on myös osaamistarpeiden muutoksilla ja verkottumisen lisääntymisellä</a:t>
            </a:r>
          </a:p>
          <a:p>
            <a:pPr lvl="1"/>
            <a:r>
              <a:rPr lang="fi-FI"/>
              <a:t>Kolmas vahvasti vaikuttava muutos on opiskelun muuttuminen kertaluonteisesta jatkuvaksi toiminnaksi</a:t>
            </a:r>
          </a:p>
          <a:p>
            <a:pPr lvl="1"/>
            <a:endParaRPr lang="fi-FI"/>
          </a:p>
          <a:p>
            <a:pPr lvl="1"/>
            <a:r>
              <a:rPr lang="fi-FI"/>
              <a:t>Työn tekemiseen liittyvät muutostekijät jakavat mielipiteitä melko vahvasti</a:t>
            </a:r>
          </a:p>
          <a:p>
            <a:endParaRPr lang="fi-FI"/>
          </a:p>
          <a:p>
            <a:r>
              <a:rPr lang="fi-FI"/>
              <a:t>Työ 2.0 edellytysten toteutuminen</a:t>
            </a:r>
          </a:p>
          <a:p>
            <a:pPr lvl="1"/>
            <a:r>
              <a:rPr lang="fi-FI"/>
              <a:t>parhaiten tällä hetkellä toteutuu </a:t>
            </a:r>
            <a:r>
              <a:rPr lang="fi-FI" u="sng"/>
              <a:t>itseohjautuvuus</a:t>
            </a:r>
          </a:p>
          <a:p>
            <a:pPr lvl="1"/>
            <a:r>
              <a:rPr lang="fi-FI" u="sng"/>
              <a:t>Verkostomainen työskentely</a:t>
            </a:r>
            <a:r>
              <a:rPr lang="fi-FI"/>
              <a:t> ja </a:t>
            </a:r>
            <a:r>
              <a:rPr lang="fi-FI" u="sng"/>
              <a:t>asiakaslähtöisyys</a:t>
            </a:r>
            <a:r>
              <a:rPr lang="fi-FI"/>
              <a:t> näkyvät tällä hetkellä vahvasti vain noin neljänneksellä omassa työssä</a:t>
            </a:r>
          </a:p>
          <a:p>
            <a:pPr lvl="1"/>
            <a:r>
              <a:rPr lang="fi-FI"/>
              <a:t>Heikoimmin toteutuu tällä hetkellä </a:t>
            </a:r>
            <a:r>
              <a:rPr lang="fi-FI" u="sng"/>
              <a:t>kokeilemalla kehittäminen</a:t>
            </a:r>
          </a:p>
          <a:p>
            <a:pPr lvl="1"/>
            <a:r>
              <a:rPr lang="fi-FI"/>
              <a:t>Kaikkien neljän edellytystekijän osalta kehitys on samansuuntainen ja 3-5 vuoden tähtäimellä ne integroituvat työn tekemiseen</a:t>
            </a:r>
          </a:p>
          <a:p>
            <a:endParaRPr lang="fi-FI"/>
          </a:p>
          <a:p>
            <a:endParaRPr lang="fi-FI"/>
          </a:p>
          <a:p>
            <a:endParaRPr lang="fi-FI"/>
          </a:p>
        </p:txBody>
      </p:sp>
      <p:sp>
        <p:nvSpPr>
          <p:cNvPr id="4" name="Slide Number Placeholder 3"/>
          <p:cNvSpPr>
            <a:spLocks noGrp="1"/>
          </p:cNvSpPr>
          <p:nvPr>
            <p:ph type="sldNum" sz="quarter" idx="16"/>
          </p:nvPr>
        </p:nvSpPr>
        <p:spPr>
          <a:xfrm>
            <a:off x="3500704" y="6376243"/>
            <a:ext cx="2133600" cy="365125"/>
          </a:xfrm>
        </p:spPr>
        <p:txBody>
          <a:bodyPr/>
          <a:lstStyle/>
          <a:p>
            <a:fld id="{9CDC3FFB-3268-453B-B185-AB33BF655EEC}" type="slidenum">
              <a:rPr lang="fi-FI" smtClean="0"/>
              <a:pPr/>
              <a:t>7</a:t>
            </a:fld>
            <a:endParaRPr lang="fi-FI"/>
          </a:p>
        </p:txBody>
      </p:sp>
      <p:sp>
        <p:nvSpPr>
          <p:cNvPr id="5" name="Date Placeholder 4"/>
          <p:cNvSpPr>
            <a:spLocks noGrp="1"/>
          </p:cNvSpPr>
          <p:nvPr>
            <p:ph type="dt" sz="half" idx="14"/>
          </p:nvPr>
        </p:nvSpPr>
        <p:spPr>
          <a:xfrm>
            <a:off x="6553200" y="6357758"/>
            <a:ext cx="2133600" cy="365125"/>
          </a:xfrm>
        </p:spPr>
        <p:txBody>
          <a:bodyPr/>
          <a:lstStyle/>
          <a:p>
            <a:fld id="{198EBE80-3C43-4C46-B655-FD1A590E76A7}" type="datetime1">
              <a:rPr lang="fi-FI" smtClean="0"/>
              <a:pPr/>
              <a:t>25.10.2017</a:t>
            </a:fld>
            <a:endParaRPr lang="fi-FI"/>
          </a:p>
        </p:txBody>
      </p:sp>
    </p:spTree>
    <p:extLst>
      <p:ext uri="{BB962C8B-B14F-4D97-AF65-F5344CB8AC3E}">
        <p14:creationId xmlns:p14="http://schemas.microsoft.com/office/powerpoint/2010/main" val="7781508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7">
                                            <p:txEl>
                                              <p:pRg st="1" end="1"/>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7">
                                            <p:txEl>
                                              <p:pRg st="2" end="2"/>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7">
                                            <p:txEl>
                                              <p:pRg st="3" end="3"/>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7">
                                            <p:txEl>
                                              <p:pRg st="5" end="5"/>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7">
                                            <p:txEl>
                                              <p:pRg st="7" end="7"/>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7">
                                            <p:txEl>
                                              <p:pRg st="8" end="8"/>
                                            </p:txEl>
                                          </p:spTgt>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7">
                                            <p:txEl>
                                              <p:pRg st="9" end="9"/>
                                            </p:txEl>
                                          </p:spTgt>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7">
                                            <p:txEl>
                                              <p:pRg st="10" end="10"/>
                                            </p:txEl>
                                          </p:spTgt>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7">
                                            <p:txEl>
                                              <p:pRg st="11" end="1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build="p"/>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7B0F81AF-2ECC-43F5-9DBA-14EFBBB02F90}"/>
              </a:ext>
            </a:extLst>
          </p:cNvPr>
          <p:cNvSpPr>
            <a:spLocks noGrp="1"/>
          </p:cNvSpPr>
          <p:nvPr>
            <p:ph type="title"/>
          </p:nvPr>
        </p:nvSpPr>
        <p:spPr/>
        <p:txBody>
          <a:bodyPr/>
          <a:lstStyle/>
          <a:p>
            <a:r>
              <a:rPr lang="fi-FI"/>
              <a:t>Päätulokset, jatkuu...</a:t>
            </a:r>
          </a:p>
        </p:txBody>
      </p:sp>
      <p:sp>
        <p:nvSpPr>
          <p:cNvPr id="3" name="Content Placeholder 2">
            <a:extLst>
              <a:ext uri="{FF2B5EF4-FFF2-40B4-BE49-F238E27FC236}">
                <a16:creationId xmlns:a16="http://schemas.microsoft.com/office/drawing/2014/main" xmlns="" id="{E996E8F4-8CCB-4783-B253-B591B4E4EC37}"/>
              </a:ext>
            </a:extLst>
          </p:cNvPr>
          <p:cNvSpPr>
            <a:spLocks noGrp="1"/>
          </p:cNvSpPr>
          <p:nvPr>
            <p:ph idx="1"/>
          </p:nvPr>
        </p:nvSpPr>
        <p:spPr>
          <a:xfrm>
            <a:off x="391096" y="1196752"/>
            <a:ext cx="8229600" cy="4968552"/>
          </a:xfrm>
        </p:spPr>
        <p:txBody>
          <a:bodyPr/>
          <a:lstStyle/>
          <a:p>
            <a:r>
              <a:rPr lang="fi-FI"/>
              <a:t>Mittaminen ja arviointi</a:t>
            </a:r>
          </a:p>
          <a:p>
            <a:pPr lvl="1"/>
            <a:r>
              <a:rPr lang="fi-FI"/>
              <a:t>Tuloksellisuus on mukana mittaamisessa 77% osallistujista</a:t>
            </a:r>
          </a:p>
          <a:p>
            <a:pPr lvl="1"/>
            <a:r>
              <a:rPr lang="fi-FI"/>
              <a:t>Muut mittauskohteet vaativat selkeästi lisää osaamista ja kehittämistä</a:t>
            </a:r>
          </a:p>
          <a:p>
            <a:endParaRPr lang="fi-FI" sz="1100"/>
          </a:p>
          <a:p>
            <a:r>
              <a:rPr lang="fi-FI"/>
              <a:t>Työssä onnistumista tukevien asioiden suurimmat kehitystarpeet ovat</a:t>
            </a:r>
          </a:p>
          <a:p>
            <a:pPr lvl="1"/>
            <a:r>
              <a:rPr lang="fi-FI"/>
              <a:t>Fiksut, asioita eteenpäin vievät toimintatavat</a:t>
            </a:r>
          </a:p>
          <a:p>
            <a:pPr lvl="1"/>
            <a:r>
              <a:rPr lang="fi-FI"/>
              <a:t>Uuden kokeilemiseen kannustava toimintakulttuuri</a:t>
            </a:r>
          </a:p>
          <a:p>
            <a:pPr lvl="1"/>
            <a:r>
              <a:rPr lang="fi-FI"/>
              <a:t>Mahdollistava ja kannustava johtaminen</a:t>
            </a:r>
          </a:p>
          <a:p>
            <a:endParaRPr lang="fi-FI" sz="1200"/>
          </a:p>
          <a:p>
            <a:r>
              <a:rPr lang="fi-FI"/>
              <a:t>Kehityskeskusteluihin liittyen tärkeimpiä asioita työssä onnistumisen kannalta olivat</a:t>
            </a:r>
          </a:p>
          <a:p>
            <a:pPr lvl="1"/>
            <a:r>
              <a:rPr lang="fi-FI"/>
              <a:t>Toimivassa kehityskeskustelussa työni lisäarvo tulee näkyväksi</a:t>
            </a:r>
          </a:p>
          <a:p>
            <a:pPr lvl="1"/>
            <a:r>
              <a:rPr lang="fi-FI"/>
              <a:t>Keskustelu ryhmässä työn tulevaisuudesta ja tavoitteista</a:t>
            </a:r>
          </a:p>
          <a:p>
            <a:pPr lvl="1"/>
            <a:r>
              <a:rPr lang="fi-FI"/>
              <a:t>Kehityskeskustelut ovat osa päivittäisjohtamista</a:t>
            </a:r>
          </a:p>
          <a:p>
            <a:pPr lvl="1"/>
            <a:r>
              <a:rPr lang="fi-FI"/>
              <a:t>Kehityskeskustelun tuotokset tallennetaan</a:t>
            </a:r>
          </a:p>
          <a:p>
            <a:pPr lvl="1"/>
            <a:r>
              <a:rPr lang="fi-FI"/>
              <a:t>Kehityskeskustelun osana minulle laaditaan kehittymissuunnitelma</a:t>
            </a:r>
          </a:p>
          <a:p>
            <a:pPr lvl="1"/>
            <a:r>
              <a:rPr lang="fi-FI"/>
              <a:t>--- Vähiten kannatusta saa kehityskeskusteluista luopuminen kokonaan</a:t>
            </a:r>
          </a:p>
        </p:txBody>
      </p:sp>
      <p:sp>
        <p:nvSpPr>
          <p:cNvPr id="4" name="Slide Number Placeholder 3">
            <a:extLst>
              <a:ext uri="{FF2B5EF4-FFF2-40B4-BE49-F238E27FC236}">
                <a16:creationId xmlns:a16="http://schemas.microsoft.com/office/drawing/2014/main" xmlns="" id="{EB29C126-3214-4FEA-AC0C-DEF8EDAD3297}"/>
              </a:ext>
            </a:extLst>
          </p:cNvPr>
          <p:cNvSpPr>
            <a:spLocks noGrp="1"/>
          </p:cNvSpPr>
          <p:nvPr>
            <p:ph type="sldNum" sz="quarter" idx="16"/>
          </p:nvPr>
        </p:nvSpPr>
        <p:spPr/>
        <p:txBody>
          <a:bodyPr/>
          <a:lstStyle/>
          <a:p>
            <a:fld id="{9CDC3FFB-3268-453B-B185-AB33BF655EEC}" type="slidenum">
              <a:rPr lang="fi-FI" smtClean="0"/>
              <a:t>8</a:t>
            </a:fld>
            <a:endParaRPr lang="fi-FI" dirty="0"/>
          </a:p>
        </p:txBody>
      </p:sp>
      <p:sp>
        <p:nvSpPr>
          <p:cNvPr id="5" name="Date Placeholder 4">
            <a:extLst>
              <a:ext uri="{FF2B5EF4-FFF2-40B4-BE49-F238E27FC236}">
                <a16:creationId xmlns:a16="http://schemas.microsoft.com/office/drawing/2014/main" xmlns="" id="{6F901202-D167-4C3B-A987-3861BA6A04A4}"/>
              </a:ext>
            </a:extLst>
          </p:cNvPr>
          <p:cNvSpPr>
            <a:spLocks noGrp="1"/>
          </p:cNvSpPr>
          <p:nvPr>
            <p:ph type="dt" sz="half" idx="14"/>
          </p:nvPr>
        </p:nvSpPr>
        <p:spPr/>
        <p:txBody>
          <a:bodyPr/>
          <a:lstStyle/>
          <a:p>
            <a:fld id="{7E7AF73A-07D4-4C36-BB4E-DA92BC2F8A57}" type="datetime1">
              <a:rPr lang="fi-FI" smtClean="0"/>
              <a:t>25.10.2017</a:t>
            </a:fld>
            <a:endParaRPr lang="fi-FI"/>
          </a:p>
        </p:txBody>
      </p:sp>
    </p:spTree>
    <p:extLst>
      <p:ext uri="{BB962C8B-B14F-4D97-AF65-F5344CB8AC3E}">
        <p14:creationId xmlns:p14="http://schemas.microsoft.com/office/powerpoint/2010/main" val="137601131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3">
                                            <p:txEl>
                                              <p:pRg st="5" end="5"/>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3">
                                            <p:txEl>
                                              <p:pRg st="6" end="6"/>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3">
                                            <p:txEl>
                                              <p:pRg st="9" end="9"/>
                                            </p:txEl>
                                          </p:spTgt>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3">
                                            <p:txEl>
                                              <p:pRg st="10" end="10"/>
                                            </p:txEl>
                                          </p:spTgt>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3">
                                            <p:txEl>
                                              <p:pRg st="11" end="11"/>
                                            </p:txEl>
                                          </p:spTgt>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3">
                                            <p:txEl>
                                              <p:pRg st="12" end="12"/>
                                            </p:txEl>
                                          </p:spTgt>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3">
                                            <p:txEl>
                                              <p:pRg st="13" end="13"/>
                                            </p:txEl>
                                          </p:spTgt>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3">
                                            <p:txEl>
                                              <p:pRg st="14" end="14"/>
                                            </p:txEl>
                                          </p:spTgt>
                                        </p:tgtEl>
                                        <p:attrNameLst>
                                          <p:attrName>style.visibility</p:attrName>
                                        </p:attrNameLst>
                                      </p:cBhvr>
                                      <p:to>
                                        <p:strVal val="visible"/>
                                      </p:to>
                                    </p:set>
                                  </p:childTnLst>
                                </p:cTn>
                              </p:par>
                              <p:par>
                                <p:cTn id="35" presetID="1" presetClass="entr" presetSubtype="0" fill="hold" grpId="0" nodeType="withEffect">
                                  <p:stCondLst>
                                    <p:cond delay="0"/>
                                  </p:stCondLst>
                                  <p:childTnLst>
                                    <p:set>
                                      <p:cBhvr>
                                        <p:cTn id="36" dur="1" fill="hold">
                                          <p:stCondLst>
                                            <p:cond delay="0"/>
                                          </p:stCondLst>
                                        </p:cTn>
                                        <p:tgtEl>
                                          <p:spTgt spid="3">
                                            <p:txEl>
                                              <p:pRg st="15" end="1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4FAB1510-3C40-4CCE-83B0-62D522F937A7}"/>
              </a:ext>
            </a:extLst>
          </p:cNvPr>
          <p:cNvSpPr>
            <a:spLocks noGrp="1"/>
          </p:cNvSpPr>
          <p:nvPr>
            <p:ph type="title"/>
          </p:nvPr>
        </p:nvSpPr>
        <p:spPr/>
        <p:txBody>
          <a:bodyPr/>
          <a:lstStyle/>
          <a:p>
            <a:r>
              <a:rPr lang="fi-FI"/>
              <a:t>Havaintoja ja johtopäätöksiä</a:t>
            </a:r>
          </a:p>
        </p:txBody>
      </p:sp>
      <p:sp>
        <p:nvSpPr>
          <p:cNvPr id="3" name="Content Placeholder 2">
            <a:extLst>
              <a:ext uri="{FF2B5EF4-FFF2-40B4-BE49-F238E27FC236}">
                <a16:creationId xmlns:a16="http://schemas.microsoft.com/office/drawing/2014/main" xmlns="" id="{8FEFB2A6-A0FC-42BE-A660-22C1D0419291}"/>
              </a:ext>
            </a:extLst>
          </p:cNvPr>
          <p:cNvSpPr>
            <a:spLocks noGrp="1"/>
          </p:cNvSpPr>
          <p:nvPr>
            <p:ph idx="1"/>
          </p:nvPr>
        </p:nvSpPr>
        <p:spPr>
          <a:xfrm>
            <a:off x="395536" y="1124744"/>
            <a:ext cx="8229600" cy="5328592"/>
          </a:xfrm>
        </p:spPr>
        <p:txBody>
          <a:bodyPr/>
          <a:lstStyle/>
          <a:p>
            <a:r>
              <a:rPr lang="fi-FI"/>
              <a:t>Trendit, joiden arvioidaan muokkaavan työtä ja työn tekemistä ovat monille oman työn kannalta vielä etäisiä asioita eikä niiden tulevia vaikutuksia ole helppo arvioida</a:t>
            </a:r>
          </a:p>
          <a:p>
            <a:endParaRPr lang="fi-FI" sz="1200"/>
          </a:p>
          <a:p>
            <a:r>
              <a:rPr lang="fi-FI"/>
              <a:t>Mittaamiseen, arviointiin ja kehityskeskusteluihin liittyen nousee esiin selkeästi nykyistä linjaa haastavia näkemyksiä</a:t>
            </a:r>
          </a:p>
          <a:p>
            <a:pPr lvl="1"/>
            <a:r>
              <a:rPr lang="fi-FI"/>
              <a:t>Kun osallistujilta kysytään mikä olisi oleellista tuoda mukaan teemojen käsittelyyn ja kehittämiseen esiin nousee </a:t>
            </a:r>
          </a:p>
          <a:p>
            <a:pPr lvl="2"/>
            <a:r>
              <a:rPr lang="fi-FI"/>
              <a:t>Johtamisen rooli (kannustavuus, osaamisen tukeminen ja kehittäminen)</a:t>
            </a:r>
          </a:p>
          <a:p>
            <a:pPr lvl="2"/>
            <a:r>
              <a:rPr lang="fi-FI"/>
              <a:t>Vaaditaan uudenlaista johtamista, uudenlaisia kykyjä ja osaamista</a:t>
            </a:r>
          </a:p>
          <a:p>
            <a:pPr lvl="2"/>
            <a:r>
              <a:rPr lang="fi-FI"/>
              <a:t>Vakiosta poikkeavat työsuhdetyypit</a:t>
            </a:r>
          </a:p>
          <a:p>
            <a:pPr lvl="2"/>
            <a:r>
              <a:rPr lang="fi-FI"/>
              <a:t>Oma-aloitteisuus</a:t>
            </a:r>
          </a:p>
          <a:p>
            <a:pPr lvl="2"/>
            <a:r>
              <a:rPr lang="fi-FI"/>
              <a:t>Rohkeus uusien asioiden kokeilemiseen</a:t>
            </a:r>
          </a:p>
          <a:p>
            <a:pPr lvl="2"/>
            <a:r>
              <a:rPr lang="fi-FI"/>
              <a:t>Eettisyys </a:t>
            </a:r>
          </a:p>
          <a:p>
            <a:pPr lvl="2"/>
            <a:r>
              <a:rPr lang="fi-FI"/>
              <a:t>Motivaatio ja asenne työssä kehittymiseen</a:t>
            </a:r>
          </a:p>
          <a:p>
            <a:pPr lvl="2"/>
            <a:r>
              <a:rPr lang="fi-FI"/>
              <a:t>Työviihtyvyys</a:t>
            </a:r>
          </a:p>
          <a:p>
            <a:pPr lvl="2"/>
            <a:r>
              <a:rPr lang="fi-FI"/>
              <a:t>Koneoppiminen/oppivat koneet ja tekoäly</a:t>
            </a:r>
          </a:p>
          <a:p>
            <a:pPr lvl="2"/>
            <a:r>
              <a:rPr lang="fi-FI"/>
              <a:t>Organisaatiokulttuurin merkitys</a:t>
            </a:r>
          </a:p>
        </p:txBody>
      </p:sp>
      <p:sp>
        <p:nvSpPr>
          <p:cNvPr id="4" name="Slide Number Placeholder 3">
            <a:extLst>
              <a:ext uri="{FF2B5EF4-FFF2-40B4-BE49-F238E27FC236}">
                <a16:creationId xmlns:a16="http://schemas.microsoft.com/office/drawing/2014/main" xmlns="" id="{AA1E948A-4E87-482F-8822-800ACF5B6FD9}"/>
              </a:ext>
            </a:extLst>
          </p:cNvPr>
          <p:cNvSpPr>
            <a:spLocks noGrp="1"/>
          </p:cNvSpPr>
          <p:nvPr>
            <p:ph type="sldNum" sz="quarter" idx="16"/>
          </p:nvPr>
        </p:nvSpPr>
        <p:spPr/>
        <p:txBody>
          <a:bodyPr/>
          <a:lstStyle/>
          <a:p>
            <a:fld id="{9CDC3FFB-3268-453B-B185-AB33BF655EEC}" type="slidenum">
              <a:rPr lang="fi-FI" smtClean="0"/>
              <a:t>9</a:t>
            </a:fld>
            <a:endParaRPr lang="fi-FI" dirty="0"/>
          </a:p>
        </p:txBody>
      </p:sp>
      <p:sp>
        <p:nvSpPr>
          <p:cNvPr id="5" name="Date Placeholder 4">
            <a:extLst>
              <a:ext uri="{FF2B5EF4-FFF2-40B4-BE49-F238E27FC236}">
                <a16:creationId xmlns:a16="http://schemas.microsoft.com/office/drawing/2014/main" xmlns="" id="{1FCCF407-3E57-44CA-91BF-344465424411}"/>
              </a:ext>
            </a:extLst>
          </p:cNvPr>
          <p:cNvSpPr>
            <a:spLocks noGrp="1"/>
          </p:cNvSpPr>
          <p:nvPr>
            <p:ph type="dt" sz="half" idx="14"/>
          </p:nvPr>
        </p:nvSpPr>
        <p:spPr/>
        <p:txBody>
          <a:bodyPr/>
          <a:lstStyle/>
          <a:p>
            <a:fld id="{7E7AF73A-07D4-4C36-BB4E-DA92BC2F8A57}" type="datetime1">
              <a:rPr lang="fi-FI" smtClean="0"/>
              <a:t>25.10.2017</a:t>
            </a:fld>
            <a:endParaRPr lang="fi-FI"/>
          </a:p>
        </p:txBody>
      </p:sp>
    </p:spTree>
    <p:extLst>
      <p:ext uri="{BB962C8B-B14F-4D97-AF65-F5344CB8AC3E}">
        <p14:creationId xmlns:p14="http://schemas.microsoft.com/office/powerpoint/2010/main" val="191379309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3">
                                            <p:txEl>
                                              <p:pRg st="5" end="5"/>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3">
                                            <p:txEl>
                                              <p:pRg st="6" end="6"/>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3">
                                            <p:txEl>
                                              <p:pRg st="7" end="7"/>
                                            </p:txEl>
                                          </p:spTgt>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3">
                                            <p:txEl>
                                              <p:pRg st="8" end="8"/>
                                            </p:txEl>
                                          </p:spTgt>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3">
                                            <p:txEl>
                                              <p:pRg st="9" end="9"/>
                                            </p:txEl>
                                          </p:spTgt>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3">
                                            <p:txEl>
                                              <p:pRg st="10" end="10"/>
                                            </p:txEl>
                                          </p:spTgt>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3">
                                            <p:txEl>
                                              <p:pRg st="11" end="11"/>
                                            </p:txEl>
                                          </p:spTgt>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3">
                                            <p:txEl>
                                              <p:pRg st="12" end="12"/>
                                            </p:txEl>
                                          </p:spTgt>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3">
                                            <p:txEl>
                                              <p:pRg st="13" end="1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73AAB255-24C3-4363-A2D1-18A607C041E8}"/>
              </a:ext>
            </a:extLst>
          </p:cNvPr>
          <p:cNvSpPr>
            <a:spLocks noGrp="1"/>
          </p:cNvSpPr>
          <p:nvPr>
            <p:ph type="title"/>
          </p:nvPr>
        </p:nvSpPr>
        <p:spPr/>
        <p:txBody>
          <a:bodyPr/>
          <a:lstStyle/>
          <a:p>
            <a:r>
              <a:rPr lang="fi-FI"/>
              <a:t>Tuloksista viestiminen ja jatkohyödyntäminen</a:t>
            </a:r>
          </a:p>
        </p:txBody>
      </p:sp>
      <p:sp>
        <p:nvSpPr>
          <p:cNvPr id="3" name="Content Placeholder 2">
            <a:extLst>
              <a:ext uri="{FF2B5EF4-FFF2-40B4-BE49-F238E27FC236}">
                <a16:creationId xmlns:a16="http://schemas.microsoft.com/office/drawing/2014/main" xmlns="" id="{D01E659C-7D7A-4C1C-B5F7-28E85B00CE0A}"/>
              </a:ext>
            </a:extLst>
          </p:cNvPr>
          <p:cNvSpPr>
            <a:spLocks noGrp="1"/>
          </p:cNvSpPr>
          <p:nvPr>
            <p:ph idx="1"/>
          </p:nvPr>
        </p:nvSpPr>
        <p:spPr/>
        <p:txBody>
          <a:bodyPr/>
          <a:lstStyle/>
          <a:p>
            <a:r>
              <a:rPr lang="fi-FI"/>
              <a:t>Tuloksista viestiminen (esim. kalvosetti nettisivuille, blogi, newsletter jne.)</a:t>
            </a:r>
          </a:p>
          <a:p>
            <a:pPr lvl="1"/>
            <a:r>
              <a:rPr lang="fi-FI"/>
              <a:t>Osallistujille </a:t>
            </a:r>
          </a:p>
          <a:p>
            <a:pPr lvl="1"/>
            <a:r>
              <a:rPr lang="fi-FI"/>
              <a:t>Muualla</a:t>
            </a:r>
          </a:p>
          <a:p>
            <a:pPr lvl="1"/>
            <a:endParaRPr lang="fi-FI"/>
          </a:p>
          <a:p>
            <a:r>
              <a:rPr lang="fi-FI"/>
              <a:t>Sektorikohtaiset raportoinnit taustamuuttujien mukaan</a:t>
            </a:r>
          </a:p>
          <a:p>
            <a:endParaRPr lang="fi-FI"/>
          </a:p>
          <a:p>
            <a:r>
              <a:rPr lang="fi-FI"/>
              <a:t>Valittujen esille nousseiden asioiden syventäminen yhteiskehittämällä</a:t>
            </a:r>
          </a:p>
          <a:p>
            <a:r>
              <a:rPr lang="fi-FI"/>
              <a:t>Konseptin syventävä käyttö jossain osallistuneessa organisaatiossa tai sektorilla</a:t>
            </a:r>
          </a:p>
          <a:p>
            <a:endParaRPr lang="fi-FI"/>
          </a:p>
          <a:p>
            <a:r>
              <a:rPr lang="fi-FI"/>
              <a:t>Tulosten jatkohyödyntämisen tuki </a:t>
            </a:r>
          </a:p>
          <a:p>
            <a:pPr lvl="1"/>
            <a:endParaRPr lang="fi-FI"/>
          </a:p>
        </p:txBody>
      </p:sp>
      <p:sp>
        <p:nvSpPr>
          <p:cNvPr id="4" name="Slide Number Placeholder 3">
            <a:extLst>
              <a:ext uri="{FF2B5EF4-FFF2-40B4-BE49-F238E27FC236}">
                <a16:creationId xmlns:a16="http://schemas.microsoft.com/office/drawing/2014/main" xmlns="" id="{511C874B-19E5-4FD1-A7FA-428CC67A6AAF}"/>
              </a:ext>
            </a:extLst>
          </p:cNvPr>
          <p:cNvSpPr>
            <a:spLocks noGrp="1"/>
          </p:cNvSpPr>
          <p:nvPr>
            <p:ph type="sldNum" sz="quarter" idx="16"/>
          </p:nvPr>
        </p:nvSpPr>
        <p:spPr/>
        <p:txBody>
          <a:bodyPr/>
          <a:lstStyle/>
          <a:p>
            <a:fld id="{9CDC3FFB-3268-453B-B185-AB33BF655EEC}" type="slidenum">
              <a:rPr lang="fi-FI" smtClean="0"/>
              <a:t>10</a:t>
            </a:fld>
            <a:endParaRPr lang="fi-FI" dirty="0"/>
          </a:p>
        </p:txBody>
      </p:sp>
      <p:sp>
        <p:nvSpPr>
          <p:cNvPr id="5" name="Date Placeholder 4">
            <a:extLst>
              <a:ext uri="{FF2B5EF4-FFF2-40B4-BE49-F238E27FC236}">
                <a16:creationId xmlns:a16="http://schemas.microsoft.com/office/drawing/2014/main" xmlns="" id="{A7D159E9-9ACD-4DF9-9DD2-CAF37A047023}"/>
              </a:ext>
            </a:extLst>
          </p:cNvPr>
          <p:cNvSpPr>
            <a:spLocks noGrp="1"/>
          </p:cNvSpPr>
          <p:nvPr>
            <p:ph type="dt" sz="half" idx="14"/>
          </p:nvPr>
        </p:nvSpPr>
        <p:spPr/>
        <p:txBody>
          <a:bodyPr/>
          <a:lstStyle/>
          <a:p>
            <a:fld id="{7E7AF73A-07D4-4C36-BB4E-DA92BC2F8A57}" type="datetime1">
              <a:rPr lang="fi-FI" smtClean="0"/>
              <a:t>25.10.2017</a:t>
            </a:fld>
            <a:endParaRPr lang="fi-FI"/>
          </a:p>
        </p:txBody>
      </p:sp>
    </p:spTree>
    <p:extLst>
      <p:ext uri="{BB962C8B-B14F-4D97-AF65-F5344CB8AC3E}">
        <p14:creationId xmlns:p14="http://schemas.microsoft.com/office/powerpoint/2010/main" val="368972548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fi-FI"/>
              <a:t>Tulokset yksityiskohtaisemmin</a:t>
            </a:r>
            <a:endParaRPr lang="fi-FI" dirty="0"/>
          </a:p>
        </p:txBody>
      </p:sp>
    </p:spTree>
    <p:extLst>
      <p:ext uri="{BB962C8B-B14F-4D97-AF65-F5344CB8AC3E}">
        <p14:creationId xmlns:p14="http://schemas.microsoft.com/office/powerpoint/2010/main" val="321969937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2F6E6C1C-380D-4519-8C92-F39223E67192}"/>
              </a:ext>
            </a:extLst>
          </p:cNvPr>
          <p:cNvSpPr>
            <a:spLocks noGrp="1"/>
          </p:cNvSpPr>
          <p:nvPr>
            <p:ph type="ctrTitle"/>
          </p:nvPr>
        </p:nvSpPr>
        <p:spPr>
          <a:xfrm>
            <a:off x="1062051" y="2636912"/>
            <a:ext cx="7470389" cy="614185"/>
          </a:xfrm>
        </p:spPr>
        <p:txBody>
          <a:bodyPr/>
          <a:lstStyle/>
          <a:p>
            <a:r>
              <a:rPr lang="fi-FI"/>
              <a:t>Kuinka trendit muuttavat työtä ja työn tekoa?</a:t>
            </a:r>
          </a:p>
        </p:txBody>
      </p:sp>
      <p:pic>
        <p:nvPicPr>
          <p:cNvPr id="4" name="Picture 3">
            <a:extLst>
              <a:ext uri="{FF2B5EF4-FFF2-40B4-BE49-F238E27FC236}">
                <a16:creationId xmlns:a16="http://schemas.microsoft.com/office/drawing/2014/main" xmlns="" id="{E0AA4AFA-824A-47C9-9F0F-96FBC432BC71}"/>
              </a:ext>
            </a:extLst>
          </p:cNvPr>
          <p:cNvPicPr>
            <a:picLocks noChangeAspect="1"/>
          </p:cNvPicPr>
          <p:nvPr/>
        </p:nvPicPr>
        <p:blipFill>
          <a:blip r:embed="rId2"/>
          <a:stretch>
            <a:fillRect/>
          </a:stretch>
        </p:blipFill>
        <p:spPr>
          <a:xfrm>
            <a:off x="1087534" y="3803373"/>
            <a:ext cx="2699190" cy="1898149"/>
          </a:xfrm>
          <a:prstGeom prst="rect">
            <a:avLst/>
          </a:prstGeom>
        </p:spPr>
      </p:pic>
    </p:spTree>
    <p:extLst>
      <p:ext uri="{BB962C8B-B14F-4D97-AF65-F5344CB8AC3E}">
        <p14:creationId xmlns:p14="http://schemas.microsoft.com/office/powerpoint/2010/main" val="128345363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FB81CB51-C4D2-490F-BAC7-579473B823E4}"/>
              </a:ext>
            </a:extLst>
          </p:cNvPr>
          <p:cNvSpPr>
            <a:spLocks noGrp="1"/>
          </p:cNvSpPr>
          <p:nvPr>
            <p:ph type="title"/>
          </p:nvPr>
        </p:nvSpPr>
        <p:spPr>
          <a:xfrm>
            <a:off x="415255" y="285815"/>
            <a:ext cx="6419056" cy="1143000"/>
          </a:xfrm>
        </p:spPr>
        <p:txBody>
          <a:bodyPr/>
          <a:lstStyle/>
          <a:p>
            <a:r>
              <a:rPr lang="fi-FI" sz="2800"/>
              <a:t>Mitkä asiat tulevat muuttamaan työtä ja työn tekemisen tapoja ( n=1060)</a:t>
            </a:r>
          </a:p>
        </p:txBody>
      </p:sp>
      <p:sp>
        <p:nvSpPr>
          <p:cNvPr id="3" name="Slide Number Placeholder 2">
            <a:extLst>
              <a:ext uri="{FF2B5EF4-FFF2-40B4-BE49-F238E27FC236}">
                <a16:creationId xmlns:a16="http://schemas.microsoft.com/office/drawing/2014/main" xmlns="" id="{09568EA2-2675-4524-9B59-889BE9BBD9AA}"/>
              </a:ext>
            </a:extLst>
          </p:cNvPr>
          <p:cNvSpPr>
            <a:spLocks noGrp="1"/>
          </p:cNvSpPr>
          <p:nvPr>
            <p:ph type="sldNum" sz="quarter" idx="16"/>
          </p:nvPr>
        </p:nvSpPr>
        <p:spPr>
          <a:xfrm>
            <a:off x="3500704" y="6494858"/>
            <a:ext cx="2133600" cy="365125"/>
          </a:xfrm>
        </p:spPr>
        <p:txBody>
          <a:bodyPr/>
          <a:lstStyle/>
          <a:p>
            <a:fld id="{9CDC3FFB-3268-453B-B185-AB33BF655EEC}" type="slidenum">
              <a:rPr lang="fi-FI" smtClean="0"/>
              <a:t>13</a:t>
            </a:fld>
            <a:endParaRPr lang="fi-FI"/>
          </a:p>
        </p:txBody>
      </p:sp>
      <p:sp>
        <p:nvSpPr>
          <p:cNvPr id="4" name="Date Placeholder 3">
            <a:extLst>
              <a:ext uri="{FF2B5EF4-FFF2-40B4-BE49-F238E27FC236}">
                <a16:creationId xmlns:a16="http://schemas.microsoft.com/office/drawing/2014/main" xmlns="" id="{151EC63D-DDD5-4D38-B717-AEB56D3DBF3A}"/>
              </a:ext>
            </a:extLst>
          </p:cNvPr>
          <p:cNvSpPr>
            <a:spLocks noGrp="1"/>
          </p:cNvSpPr>
          <p:nvPr>
            <p:ph type="dt" sz="half" idx="14"/>
          </p:nvPr>
        </p:nvSpPr>
        <p:spPr/>
        <p:txBody>
          <a:bodyPr/>
          <a:lstStyle/>
          <a:p>
            <a:fld id="{198EBE80-3C43-4C46-B655-FD1A590E76A7}" type="datetime1">
              <a:rPr lang="fi-FI" smtClean="0"/>
              <a:t>25.10.2017</a:t>
            </a:fld>
            <a:endParaRPr lang="fi-FI"/>
          </a:p>
        </p:txBody>
      </p:sp>
      <p:grpSp>
        <p:nvGrpSpPr>
          <p:cNvPr id="7" name="Group 6">
            <a:extLst>
              <a:ext uri="{FF2B5EF4-FFF2-40B4-BE49-F238E27FC236}">
                <a16:creationId xmlns:a16="http://schemas.microsoft.com/office/drawing/2014/main" xmlns="" id="{4D1A9553-9A91-4283-A7E9-DC6D8E341150}"/>
              </a:ext>
            </a:extLst>
          </p:cNvPr>
          <p:cNvGrpSpPr/>
          <p:nvPr/>
        </p:nvGrpSpPr>
        <p:grpSpPr>
          <a:xfrm>
            <a:off x="432048" y="1295026"/>
            <a:ext cx="8388424" cy="5302326"/>
            <a:chOff x="432048" y="1295026"/>
            <a:chExt cx="8388424" cy="5302326"/>
          </a:xfrm>
        </p:grpSpPr>
        <p:pic>
          <p:nvPicPr>
            <p:cNvPr id="5" name="Picture 4">
              <a:extLst>
                <a:ext uri="{FF2B5EF4-FFF2-40B4-BE49-F238E27FC236}">
                  <a16:creationId xmlns:a16="http://schemas.microsoft.com/office/drawing/2014/main" xmlns="" id="{B6E51D44-F2C2-43EA-A82A-27EB0FE79068}"/>
                </a:ext>
              </a:extLst>
            </p:cNvPr>
            <p:cNvPicPr>
              <a:picLocks noChangeAspect="1"/>
            </p:cNvPicPr>
            <p:nvPr/>
          </p:nvPicPr>
          <p:blipFill>
            <a:blip r:embed="rId2"/>
            <a:stretch>
              <a:fillRect/>
            </a:stretch>
          </p:blipFill>
          <p:spPr>
            <a:xfrm>
              <a:off x="432048" y="1295026"/>
              <a:ext cx="8388424" cy="5302326"/>
            </a:xfrm>
            <a:prstGeom prst="rect">
              <a:avLst/>
            </a:prstGeom>
          </p:spPr>
        </p:pic>
        <p:sp>
          <p:nvSpPr>
            <p:cNvPr id="6" name="TextBox 5">
              <a:extLst>
                <a:ext uri="{FF2B5EF4-FFF2-40B4-BE49-F238E27FC236}">
                  <a16:creationId xmlns:a16="http://schemas.microsoft.com/office/drawing/2014/main" xmlns="" id="{A5FBDB6B-4EEE-454F-90E9-2EA2BD0D3AD1}"/>
                </a:ext>
              </a:extLst>
            </p:cNvPr>
            <p:cNvSpPr txBox="1"/>
            <p:nvPr/>
          </p:nvSpPr>
          <p:spPr>
            <a:xfrm>
              <a:off x="2517713" y="6237312"/>
              <a:ext cx="6007350" cy="276999"/>
            </a:xfrm>
            <a:prstGeom prst="rect">
              <a:avLst/>
            </a:prstGeom>
            <a:noFill/>
          </p:spPr>
          <p:txBody>
            <a:bodyPr wrap="none" rtlCol="0">
              <a:spAutoFit/>
            </a:bodyPr>
            <a:lstStyle/>
            <a:p>
              <a:r>
                <a:rPr lang="fi-FI" sz="1200" b="1">
                  <a:solidFill>
                    <a:schemeClr val="accent2"/>
                  </a:solidFill>
                </a:rPr>
                <a:t>Vaikutuksen suuruus:</a:t>
              </a:r>
              <a:r>
                <a:rPr lang="fi-FI" sz="1200">
                  <a:solidFill>
                    <a:schemeClr val="accent2"/>
                  </a:solidFill>
                </a:rPr>
                <a:t>      Pieni                              Keskisuuri                       Suuri    </a:t>
              </a:r>
            </a:p>
          </p:txBody>
        </p:sp>
      </p:grpSp>
    </p:spTree>
    <p:extLst>
      <p:ext uri="{BB962C8B-B14F-4D97-AF65-F5344CB8AC3E}">
        <p14:creationId xmlns:p14="http://schemas.microsoft.com/office/powerpoint/2010/main" val="383090581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26940A74-D326-44AD-9D29-5885DB7E1501}"/>
              </a:ext>
            </a:extLst>
          </p:cNvPr>
          <p:cNvSpPr>
            <a:spLocks noGrp="1"/>
          </p:cNvSpPr>
          <p:nvPr>
            <p:ph type="title"/>
          </p:nvPr>
        </p:nvSpPr>
        <p:spPr>
          <a:xfrm>
            <a:off x="415255" y="285815"/>
            <a:ext cx="6419056" cy="1143000"/>
          </a:xfrm>
        </p:spPr>
        <p:txBody>
          <a:bodyPr/>
          <a:lstStyle/>
          <a:p>
            <a:r>
              <a:rPr lang="fi-FI"/>
              <a:t>Mitkä asiat tulevat muuttamaan työtä ja työn tekemisen tapoja ( n=1060)</a:t>
            </a:r>
          </a:p>
        </p:txBody>
      </p:sp>
      <p:sp>
        <p:nvSpPr>
          <p:cNvPr id="3" name="Slide Number Placeholder 2">
            <a:extLst>
              <a:ext uri="{FF2B5EF4-FFF2-40B4-BE49-F238E27FC236}">
                <a16:creationId xmlns:a16="http://schemas.microsoft.com/office/drawing/2014/main" xmlns="" id="{F2886088-5C2C-4CA6-9F1A-C7507F0AD4E5}"/>
              </a:ext>
            </a:extLst>
          </p:cNvPr>
          <p:cNvSpPr>
            <a:spLocks noGrp="1"/>
          </p:cNvSpPr>
          <p:nvPr>
            <p:ph type="sldNum" sz="quarter" idx="16"/>
          </p:nvPr>
        </p:nvSpPr>
        <p:spPr>
          <a:xfrm>
            <a:off x="3500704" y="6473652"/>
            <a:ext cx="2133600" cy="365125"/>
          </a:xfrm>
        </p:spPr>
        <p:txBody>
          <a:bodyPr/>
          <a:lstStyle/>
          <a:p>
            <a:fld id="{9CDC3FFB-3268-453B-B185-AB33BF655EEC}" type="slidenum">
              <a:rPr lang="fi-FI" smtClean="0"/>
              <a:t>14</a:t>
            </a:fld>
            <a:endParaRPr lang="fi-FI"/>
          </a:p>
        </p:txBody>
      </p:sp>
      <p:sp>
        <p:nvSpPr>
          <p:cNvPr id="4" name="Date Placeholder 3">
            <a:extLst>
              <a:ext uri="{FF2B5EF4-FFF2-40B4-BE49-F238E27FC236}">
                <a16:creationId xmlns:a16="http://schemas.microsoft.com/office/drawing/2014/main" xmlns="" id="{952F4A84-9F11-4131-AEFF-A75F67CBAFAC}"/>
              </a:ext>
            </a:extLst>
          </p:cNvPr>
          <p:cNvSpPr>
            <a:spLocks noGrp="1"/>
          </p:cNvSpPr>
          <p:nvPr>
            <p:ph type="dt" sz="half" idx="14"/>
          </p:nvPr>
        </p:nvSpPr>
        <p:spPr/>
        <p:txBody>
          <a:bodyPr/>
          <a:lstStyle/>
          <a:p>
            <a:fld id="{198EBE80-3C43-4C46-B655-FD1A590E76A7}" type="datetime1">
              <a:rPr lang="fi-FI" smtClean="0"/>
              <a:t>25.10.2017</a:t>
            </a:fld>
            <a:endParaRPr lang="fi-FI"/>
          </a:p>
        </p:txBody>
      </p:sp>
      <p:grpSp>
        <p:nvGrpSpPr>
          <p:cNvPr id="8" name="Group 7">
            <a:extLst>
              <a:ext uri="{FF2B5EF4-FFF2-40B4-BE49-F238E27FC236}">
                <a16:creationId xmlns:a16="http://schemas.microsoft.com/office/drawing/2014/main" xmlns="" id="{17E8535C-DF27-4515-821E-13EF4A36F9BA}"/>
              </a:ext>
            </a:extLst>
          </p:cNvPr>
          <p:cNvGrpSpPr/>
          <p:nvPr/>
        </p:nvGrpSpPr>
        <p:grpSpPr>
          <a:xfrm>
            <a:off x="390613" y="1199669"/>
            <a:ext cx="8411939" cy="5325675"/>
            <a:chOff x="390613" y="1250548"/>
            <a:chExt cx="8411939" cy="5325675"/>
          </a:xfrm>
        </p:grpSpPr>
        <p:pic>
          <p:nvPicPr>
            <p:cNvPr id="5" name="Picture 4">
              <a:extLst>
                <a:ext uri="{FF2B5EF4-FFF2-40B4-BE49-F238E27FC236}">
                  <a16:creationId xmlns:a16="http://schemas.microsoft.com/office/drawing/2014/main" xmlns="" id="{0798DE84-4C63-4707-9EDF-C6C8D0345487}"/>
                </a:ext>
              </a:extLst>
            </p:cNvPr>
            <p:cNvPicPr>
              <a:picLocks noChangeAspect="1"/>
            </p:cNvPicPr>
            <p:nvPr/>
          </p:nvPicPr>
          <p:blipFill>
            <a:blip r:embed="rId2"/>
            <a:stretch>
              <a:fillRect/>
            </a:stretch>
          </p:blipFill>
          <p:spPr>
            <a:xfrm>
              <a:off x="611560" y="1250548"/>
              <a:ext cx="7992888" cy="5225716"/>
            </a:xfrm>
            <a:prstGeom prst="rect">
              <a:avLst/>
            </a:prstGeom>
          </p:spPr>
        </p:pic>
        <p:sp>
          <p:nvSpPr>
            <p:cNvPr id="6" name="TextBox 5">
              <a:extLst>
                <a:ext uri="{FF2B5EF4-FFF2-40B4-BE49-F238E27FC236}">
                  <a16:creationId xmlns:a16="http://schemas.microsoft.com/office/drawing/2014/main" xmlns="" id="{BA1CE570-A819-4C1C-A9E1-6D36B4DCB1A2}"/>
                </a:ext>
              </a:extLst>
            </p:cNvPr>
            <p:cNvSpPr txBox="1"/>
            <p:nvPr/>
          </p:nvSpPr>
          <p:spPr>
            <a:xfrm>
              <a:off x="827584" y="6268446"/>
              <a:ext cx="7974968" cy="307777"/>
            </a:xfrm>
            <a:prstGeom prst="rect">
              <a:avLst/>
            </a:prstGeom>
            <a:solidFill>
              <a:schemeClr val="bg1"/>
            </a:solidFill>
          </p:spPr>
          <p:txBody>
            <a:bodyPr wrap="square" rtlCol="0">
              <a:spAutoFit/>
            </a:bodyPr>
            <a:lstStyle/>
            <a:p>
              <a:r>
                <a:rPr lang="fi-FI" sz="1400"/>
                <a:t>         Yhtä mieltä                        </a:t>
              </a:r>
              <a:r>
                <a:rPr lang="fi-FI" sz="1400">
                  <a:solidFill>
                    <a:srgbClr val="0066FF"/>
                  </a:solidFill>
                </a:rPr>
                <a:t>Mielipiteiden hajonta</a:t>
              </a:r>
              <a:r>
                <a:rPr lang="fi-FI" sz="1400"/>
                <a:t>                        Mielipiteet eriävät</a:t>
              </a:r>
            </a:p>
          </p:txBody>
        </p:sp>
        <p:sp>
          <p:nvSpPr>
            <p:cNvPr id="7" name="TextBox 6">
              <a:extLst>
                <a:ext uri="{FF2B5EF4-FFF2-40B4-BE49-F238E27FC236}">
                  <a16:creationId xmlns:a16="http://schemas.microsoft.com/office/drawing/2014/main" xmlns="" id="{BE616521-28DF-4DF7-8CB9-119CB7CF6D13}"/>
                </a:ext>
              </a:extLst>
            </p:cNvPr>
            <p:cNvSpPr txBox="1"/>
            <p:nvPr/>
          </p:nvSpPr>
          <p:spPr>
            <a:xfrm rot="16200000">
              <a:off x="-1847408" y="3539370"/>
              <a:ext cx="4999261" cy="523220"/>
            </a:xfrm>
            <a:prstGeom prst="rect">
              <a:avLst/>
            </a:prstGeom>
            <a:solidFill>
              <a:schemeClr val="bg1"/>
            </a:solidFill>
          </p:spPr>
          <p:txBody>
            <a:bodyPr wrap="square" rtlCol="0">
              <a:spAutoFit/>
            </a:bodyPr>
            <a:lstStyle/>
            <a:p>
              <a:r>
                <a:rPr lang="fi-FI" sz="1400">
                  <a:solidFill>
                    <a:srgbClr val="0066FF"/>
                  </a:solidFill>
                </a:rPr>
                <a:t>                               Vaikutus / muutos työhön</a:t>
              </a:r>
            </a:p>
            <a:p>
              <a:r>
                <a:rPr lang="fi-FI" sz="1400"/>
                <a:t>      Pieni                  keskisuuri                        Suuri</a:t>
              </a:r>
            </a:p>
          </p:txBody>
        </p:sp>
      </p:grpSp>
    </p:spTree>
    <p:extLst>
      <p:ext uri="{BB962C8B-B14F-4D97-AF65-F5344CB8AC3E}">
        <p14:creationId xmlns:p14="http://schemas.microsoft.com/office/powerpoint/2010/main" val="48461455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1555D29E-B07C-4F77-B027-B1111A8C165A}"/>
              </a:ext>
            </a:extLst>
          </p:cNvPr>
          <p:cNvSpPr>
            <a:spLocks noGrp="1"/>
          </p:cNvSpPr>
          <p:nvPr>
            <p:ph type="title"/>
          </p:nvPr>
        </p:nvSpPr>
        <p:spPr>
          <a:xfrm>
            <a:off x="415255" y="285815"/>
            <a:ext cx="6419056" cy="1143000"/>
          </a:xfrm>
        </p:spPr>
        <p:txBody>
          <a:bodyPr/>
          <a:lstStyle/>
          <a:p>
            <a:r>
              <a:rPr lang="fi-FI"/>
              <a:t>Mitkä asiat tulevat muuttamaan työtä ja työn tekemisen tapoja / vertailu</a:t>
            </a:r>
          </a:p>
        </p:txBody>
      </p:sp>
      <p:sp>
        <p:nvSpPr>
          <p:cNvPr id="3" name="Slide Number Placeholder 2">
            <a:extLst>
              <a:ext uri="{FF2B5EF4-FFF2-40B4-BE49-F238E27FC236}">
                <a16:creationId xmlns:a16="http://schemas.microsoft.com/office/drawing/2014/main" xmlns="" id="{9599339D-6DD0-4C7D-8194-60E3293A41ED}"/>
              </a:ext>
            </a:extLst>
          </p:cNvPr>
          <p:cNvSpPr>
            <a:spLocks noGrp="1"/>
          </p:cNvSpPr>
          <p:nvPr>
            <p:ph type="sldNum" sz="quarter" idx="16"/>
          </p:nvPr>
        </p:nvSpPr>
        <p:spPr>
          <a:xfrm>
            <a:off x="3500704" y="6482119"/>
            <a:ext cx="2133600" cy="365125"/>
          </a:xfrm>
        </p:spPr>
        <p:txBody>
          <a:bodyPr/>
          <a:lstStyle/>
          <a:p>
            <a:fld id="{9CDC3FFB-3268-453B-B185-AB33BF655EEC}" type="slidenum">
              <a:rPr lang="fi-FI" smtClean="0"/>
              <a:t>15</a:t>
            </a:fld>
            <a:endParaRPr lang="fi-FI"/>
          </a:p>
        </p:txBody>
      </p:sp>
      <p:sp>
        <p:nvSpPr>
          <p:cNvPr id="4" name="Date Placeholder 3">
            <a:extLst>
              <a:ext uri="{FF2B5EF4-FFF2-40B4-BE49-F238E27FC236}">
                <a16:creationId xmlns:a16="http://schemas.microsoft.com/office/drawing/2014/main" xmlns="" id="{AC19D294-186D-4E35-8147-0F715BD0781F}"/>
              </a:ext>
            </a:extLst>
          </p:cNvPr>
          <p:cNvSpPr>
            <a:spLocks noGrp="1"/>
          </p:cNvSpPr>
          <p:nvPr>
            <p:ph type="dt" sz="half" idx="14"/>
          </p:nvPr>
        </p:nvSpPr>
        <p:spPr/>
        <p:txBody>
          <a:bodyPr/>
          <a:lstStyle/>
          <a:p>
            <a:fld id="{198EBE80-3C43-4C46-B655-FD1A590E76A7}" type="datetime1">
              <a:rPr lang="fi-FI" smtClean="0"/>
              <a:t>25.10.2017</a:t>
            </a:fld>
            <a:endParaRPr lang="fi-FI"/>
          </a:p>
        </p:txBody>
      </p:sp>
      <p:grpSp>
        <p:nvGrpSpPr>
          <p:cNvPr id="10" name="Group 9">
            <a:extLst>
              <a:ext uri="{FF2B5EF4-FFF2-40B4-BE49-F238E27FC236}">
                <a16:creationId xmlns:a16="http://schemas.microsoft.com/office/drawing/2014/main" xmlns="" id="{249730EC-ED4D-42D0-8A29-4EC94A673EA0}"/>
              </a:ext>
            </a:extLst>
          </p:cNvPr>
          <p:cNvGrpSpPr/>
          <p:nvPr/>
        </p:nvGrpSpPr>
        <p:grpSpPr>
          <a:xfrm>
            <a:off x="259987" y="1433185"/>
            <a:ext cx="8640960" cy="5164167"/>
            <a:chOff x="251520" y="1124744"/>
            <a:chExt cx="8640960" cy="5164167"/>
          </a:xfrm>
        </p:grpSpPr>
        <p:pic>
          <p:nvPicPr>
            <p:cNvPr id="8" name="Picture 7">
              <a:extLst>
                <a:ext uri="{FF2B5EF4-FFF2-40B4-BE49-F238E27FC236}">
                  <a16:creationId xmlns:a16="http://schemas.microsoft.com/office/drawing/2014/main" xmlns="" id="{68724D4F-3292-4EEF-8CEB-2BCBDF80A72B}"/>
                </a:ext>
              </a:extLst>
            </p:cNvPr>
            <p:cNvPicPr>
              <a:picLocks noChangeAspect="1"/>
            </p:cNvPicPr>
            <p:nvPr/>
          </p:nvPicPr>
          <p:blipFill>
            <a:blip r:embed="rId2"/>
            <a:stretch>
              <a:fillRect/>
            </a:stretch>
          </p:blipFill>
          <p:spPr>
            <a:xfrm>
              <a:off x="251520" y="1124744"/>
              <a:ext cx="8640960" cy="5164167"/>
            </a:xfrm>
            <a:prstGeom prst="rect">
              <a:avLst/>
            </a:prstGeom>
          </p:spPr>
        </p:pic>
        <p:sp>
          <p:nvSpPr>
            <p:cNvPr id="9" name="TextBox 8">
              <a:extLst>
                <a:ext uri="{FF2B5EF4-FFF2-40B4-BE49-F238E27FC236}">
                  <a16:creationId xmlns:a16="http://schemas.microsoft.com/office/drawing/2014/main" xmlns="" id="{0F1BA488-3079-405B-8621-9BC02A77A0B3}"/>
                </a:ext>
              </a:extLst>
            </p:cNvPr>
            <p:cNvSpPr txBox="1"/>
            <p:nvPr/>
          </p:nvSpPr>
          <p:spPr>
            <a:xfrm>
              <a:off x="2513364" y="5712847"/>
              <a:ext cx="6298641" cy="288032"/>
            </a:xfrm>
            <a:prstGeom prst="rect">
              <a:avLst/>
            </a:prstGeom>
            <a:solidFill>
              <a:schemeClr val="bg1"/>
            </a:solidFill>
          </p:spPr>
          <p:txBody>
            <a:bodyPr wrap="square" rtlCol="0">
              <a:spAutoFit/>
            </a:bodyPr>
            <a:lstStyle/>
            <a:p>
              <a:r>
                <a:rPr lang="fi-FI" sz="1200" b="1">
                  <a:solidFill>
                    <a:schemeClr val="accent2"/>
                  </a:solidFill>
                </a:rPr>
                <a:t>    Vaikutuksen suuruus:</a:t>
              </a:r>
              <a:r>
                <a:rPr lang="fi-FI" sz="1200">
                  <a:solidFill>
                    <a:schemeClr val="accent2"/>
                  </a:solidFill>
                </a:rPr>
                <a:t>   Pieni                              Keskisuuri                      Suuri    </a:t>
              </a:r>
            </a:p>
          </p:txBody>
        </p:sp>
      </p:grpSp>
    </p:spTree>
    <p:extLst>
      <p:ext uri="{BB962C8B-B14F-4D97-AF65-F5344CB8AC3E}">
        <p14:creationId xmlns:p14="http://schemas.microsoft.com/office/powerpoint/2010/main" val="262259435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2F6E6C1C-380D-4519-8C92-F39223E67192}"/>
              </a:ext>
            </a:extLst>
          </p:cNvPr>
          <p:cNvSpPr>
            <a:spLocks noGrp="1"/>
          </p:cNvSpPr>
          <p:nvPr>
            <p:ph type="ctrTitle"/>
          </p:nvPr>
        </p:nvSpPr>
        <p:spPr/>
        <p:txBody>
          <a:bodyPr/>
          <a:lstStyle/>
          <a:p>
            <a:r>
              <a:rPr lang="fi-FI"/>
              <a:t>Miten työ 2.0 edellytykset näkyvät työssä nyt ja 3-5 vuoden päästä?</a:t>
            </a:r>
          </a:p>
        </p:txBody>
      </p:sp>
      <p:sp>
        <p:nvSpPr>
          <p:cNvPr id="6" name="Subtitle 5">
            <a:extLst>
              <a:ext uri="{FF2B5EF4-FFF2-40B4-BE49-F238E27FC236}">
                <a16:creationId xmlns:a16="http://schemas.microsoft.com/office/drawing/2014/main" xmlns="" id="{C364E99D-8EC4-4C92-A842-BCE9CBD73AB6}"/>
              </a:ext>
            </a:extLst>
          </p:cNvPr>
          <p:cNvSpPr>
            <a:spLocks noGrp="1"/>
          </p:cNvSpPr>
          <p:nvPr>
            <p:ph type="subTitle" idx="1"/>
          </p:nvPr>
        </p:nvSpPr>
        <p:spPr>
          <a:xfrm>
            <a:off x="1062051" y="4063209"/>
            <a:ext cx="6400800" cy="445911"/>
          </a:xfrm>
        </p:spPr>
        <p:txBody>
          <a:bodyPr/>
          <a:lstStyle/>
          <a:p>
            <a:pPr marL="457200" indent="-457200">
              <a:buFont typeface="+mj-lt"/>
              <a:buAutoNum type="arabicPeriod"/>
            </a:pPr>
            <a:r>
              <a:rPr lang="fi-FI"/>
              <a:t>Verkostomainen toimintatapa ja työskentely</a:t>
            </a:r>
          </a:p>
          <a:p>
            <a:pPr marL="457200" indent="-457200">
              <a:buFont typeface="+mj-lt"/>
              <a:buAutoNum type="arabicPeriod"/>
            </a:pPr>
            <a:r>
              <a:rPr lang="fi-FI"/>
              <a:t>Itseohjautuvuus</a:t>
            </a:r>
          </a:p>
          <a:p>
            <a:pPr marL="457200" indent="-457200">
              <a:buFont typeface="+mj-lt"/>
              <a:buAutoNum type="arabicPeriod"/>
            </a:pPr>
            <a:r>
              <a:rPr lang="fi-FI"/>
              <a:t>Kokeilemalla kehittäminen</a:t>
            </a:r>
          </a:p>
          <a:p>
            <a:pPr marL="457200" indent="-457200">
              <a:buFont typeface="+mj-lt"/>
              <a:buAutoNum type="arabicPeriod"/>
            </a:pPr>
            <a:r>
              <a:rPr lang="fi-FI"/>
              <a:t>Asiakaslähtöinen toimintatapa ja työskentely</a:t>
            </a:r>
          </a:p>
        </p:txBody>
      </p:sp>
    </p:spTree>
    <p:extLst>
      <p:ext uri="{BB962C8B-B14F-4D97-AF65-F5344CB8AC3E}">
        <p14:creationId xmlns:p14="http://schemas.microsoft.com/office/powerpoint/2010/main" val="15020192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xmlns="" id="{5EF74D30-CA61-491B-96D3-0602226841DD}"/>
              </a:ext>
            </a:extLst>
          </p:cNvPr>
          <p:cNvSpPr>
            <a:spLocks noGrp="1"/>
          </p:cNvSpPr>
          <p:nvPr>
            <p:ph type="sldNum" sz="quarter" idx="16"/>
          </p:nvPr>
        </p:nvSpPr>
        <p:spPr>
          <a:xfrm>
            <a:off x="3491880" y="6592267"/>
            <a:ext cx="2133600" cy="365125"/>
          </a:xfrm>
        </p:spPr>
        <p:txBody>
          <a:bodyPr/>
          <a:lstStyle/>
          <a:p>
            <a:fld id="{9CDC3FFB-3268-453B-B185-AB33BF655EEC}" type="slidenum">
              <a:rPr lang="fi-FI" smtClean="0"/>
              <a:t>17</a:t>
            </a:fld>
            <a:endParaRPr lang="fi-FI" dirty="0"/>
          </a:p>
        </p:txBody>
      </p:sp>
      <p:sp>
        <p:nvSpPr>
          <p:cNvPr id="5" name="Date Placeholder 4">
            <a:extLst>
              <a:ext uri="{FF2B5EF4-FFF2-40B4-BE49-F238E27FC236}">
                <a16:creationId xmlns:a16="http://schemas.microsoft.com/office/drawing/2014/main" xmlns="" id="{7C70EC51-3725-4FBE-A81B-494AD8C2A800}"/>
              </a:ext>
            </a:extLst>
          </p:cNvPr>
          <p:cNvSpPr>
            <a:spLocks noGrp="1"/>
          </p:cNvSpPr>
          <p:nvPr>
            <p:ph type="dt" sz="half" idx="14"/>
          </p:nvPr>
        </p:nvSpPr>
        <p:spPr/>
        <p:txBody>
          <a:bodyPr/>
          <a:lstStyle/>
          <a:p>
            <a:fld id="{7E7AF73A-07D4-4C36-BB4E-DA92BC2F8A57}" type="datetime1">
              <a:rPr lang="fi-FI" smtClean="0"/>
              <a:t>25.10.2017</a:t>
            </a:fld>
            <a:endParaRPr lang="fi-FI"/>
          </a:p>
        </p:txBody>
      </p:sp>
      <p:sp>
        <p:nvSpPr>
          <p:cNvPr id="2" name="Title 1">
            <a:extLst>
              <a:ext uri="{FF2B5EF4-FFF2-40B4-BE49-F238E27FC236}">
                <a16:creationId xmlns:a16="http://schemas.microsoft.com/office/drawing/2014/main" xmlns="" id="{028E7F1C-B0A7-4B9E-9C50-787A299DD1F2}"/>
              </a:ext>
            </a:extLst>
          </p:cNvPr>
          <p:cNvSpPr>
            <a:spLocks noGrp="1"/>
          </p:cNvSpPr>
          <p:nvPr>
            <p:ph type="title"/>
          </p:nvPr>
        </p:nvSpPr>
        <p:spPr>
          <a:xfrm>
            <a:off x="395536" y="274638"/>
            <a:ext cx="6768752" cy="1143000"/>
          </a:xfrm>
        </p:spPr>
        <p:txBody>
          <a:bodyPr/>
          <a:lstStyle/>
          <a:p>
            <a:r>
              <a:rPr lang="fi-FI"/>
              <a:t>Miten työ 2.0 edellytykset näkyvät työssä nyt ja 3-5 vuoden päästä </a:t>
            </a:r>
            <a:r>
              <a:rPr lang="fi-FI" sz="1600"/>
              <a:t>(n=1045)</a:t>
            </a:r>
            <a:endParaRPr lang="fi-FI"/>
          </a:p>
        </p:txBody>
      </p:sp>
      <p:sp>
        <p:nvSpPr>
          <p:cNvPr id="3" name="Content Placeholder 2">
            <a:extLst>
              <a:ext uri="{FF2B5EF4-FFF2-40B4-BE49-F238E27FC236}">
                <a16:creationId xmlns:a16="http://schemas.microsoft.com/office/drawing/2014/main" xmlns="" id="{247EFB1D-5E50-4AA1-A346-A4E77357D5F6}"/>
              </a:ext>
            </a:extLst>
          </p:cNvPr>
          <p:cNvSpPr>
            <a:spLocks noGrp="1"/>
          </p:cNvSpPr>
          <p:nvPr>
            <p:ph idx="1"/>
          </p:nvPr>
        </p:nvSpPr>
        <p:spPr>
          <a:xfrm>
            <a:off x="444555" y="1285671"/>
            <a:ext cx="8447925" cy="861915"/>
          </a:xfrm>
        </p:spPr>
        <p:txBody>
          <a:bodyPr/>
          <a:lstStyle/>
          <a:p>
            <a:r>
              <a:rPr lang="fi-FI" sz="1600"/>
              <a:t>Kaikkien neljän asian näkymisen työssä uskotaan vahvistuvan voimakkaasti 3-5 vuodessa</a:t>
            </a:r>
          </a:p>
          <a:p>
            <a:r>
              <a:rPr lang="fi-FI" sz="1600"/>
              <a:t>Kokeilemalla kehittäminen näkyy vain vähän tällä hetkellä työssä. Se yleistyy nykytasolta vahvasti, mutta tulee osaksi työtä jonkin verran hitaammin kuin muut asiat.</a:t>
            </a:r>
          </a:p>
        </p:txBody>
      </p:sp>
      <p:grpSp>
        <p:nvGrpSpPr>
          <p:cNvPr id="11" name="Group 10">
            <a:extLst>
              <a:ext uri="{FF2B5EF4-FFF2-40B4-BE49-F238E27FC236}">
                <a16:creationId xmlns:a16="http://schemas.microsoft.com/office/drawing/2014/main" xmlns="" id="{B5E0B0C1-D69F-456B-8A41-7A57206DDF75}"/>
              </a:ext>
            </a:extLst>
          </p:cNvPr>
          <p:cNvGrpSpPr/>
          <p:nvPr/>
        </p:nvGrpSpPr>
        <p:grpSpPr>
          <a:xfrm>
            <a:off x="433558" y="2188073"/>
            <a:ext cx="8297972" cy="4337271"/>
            <a:chOff x="418518" y="2184158"/>
            <a:chExt cx="8297972" cy="4337271"/>
          </a:xfrm>
        </p:grpSpPr>
        <p:pic>
          <p:nvPicPr>
            <p:cNvPr id="6" name="Picture 5">
              <a:extLst>
                <a:ext uri="{FF2B5EF4-FFF2-40B4-BE49-F238E27FC236}">
                  <a16:creationId xmlns:a16="http://schemas.microsoft.com/office/drawing/2014/main" xmlns="" id="{F55103A5-3E57-4049-9449-6595EF441D37}"/>
                </a:ext>
              </a:extLst>
            </p:cNvPr>
            <p:cNvPicPr>
              <a:picLocks noChangeAspect="1"/>
            </p:cNvPicPr>
            <p:nvPr/>
          </p:nvPicPr>
          <p:blipFill>
            <a:blip r:embed="rId2"/>
            <a:stretch>
              <a:fillRect/>
            </a:stretch>
          </p:blipFill>
          <p:spPr>
            <a:xfrm>
              <a:off x="418518" y="2184158"/>
              <a:ext cx="8297972" cy="4337271"/>
            </a:xfrm>
            <a:prstGeom prst="rect">
              <a:avLst/>
            </a:prstGeom>
          </p:spPr>
        </p:pic>
        <p:sp>
          <p:nvSpPr>
            <p:cNvPr id="16" name="TextBox 15">
              <a:extLst>
                <a:ext uri="{FF2B5EF4-FFF2-40B4-BE49-F238E27FC236}">
                  <a16:creationId xmlns:a16="http://schemas.microsoft.com/office/drawing/2014/main" xmlns="" id="{4C562253-5723-42B7-973B-0F70721C08E2}"/>
                </a:ext>
              </a:extLst>
            </p:cNvPr>
            <p:cNvSpPr txBox="1"/>
            <p:nvPr/>
          </p:nvSpPr>
          <p:spPr>
            <a:xfrm>
              <a:off x="539552" y="2833191"/>
              <a:ext cx="1103187" cy="307777"/>
            </a:xfrm>
            <a:prstGeom prst="rect">
              <a:avLst/>
            </a:prstGeom>
            <a:noFill/>
          </p:spPr>
          <p:txBody>
            <a:bodyPr wrap="none" rtlCol="0">
              <a:spAutoFit/>
            </a:bodyPr>
            <a:lstStyle/>
            <a:p>
              <a:r>
                <a:rPr lang="fi-FI" sz="1400"/>
                <a:t> +    =94,3%</a:t>
              </a:r>
            </a:p>
          </p:txBody>
        </p:sp>
        <p:sp>
          <p:nvSpPr>
            <p:cNvPr id="7" name="Rectangle 6">
              <a:extLst>
                <a:ext uri="{FF2B5EF4-FFF2-40B4-BE49-F238E27FC236}">
                  <a16:creationId xmlns:a16="http://schemas.microsoft.com/office/drawing/2014/main" xmlns="" id="{CE02EF17-8C50-4648-B046-EEF392E74E8B}"/>
                </a:ext>
              </a:extLst>
            </p:cNvPr>
            <p:cNvSpPr/>
            <p:nvPr/>
          </p:nvSpPr>
          <p:spPr>
            <a:xfrm>
              <a:off x="452386" y="2315012"/>
              <a:ext cx="8206618" cy="864096"/>
            </a:xfrm>
            <a:prstGeom prst="rect">
              <a:avLst/>
            </a:prstGeom>
            <a:noFill/>
            <a:ln w="12700">
              <a:solidFill>
                <a:schemeClr val="tx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fi-FI"/>
            </a:p>
          </p:txBody>
        </p:sp>
        <p:sp>
          <p:nvSpPr>
            <p:cNvPr id="8" name="Rectangle 7">
              <a:extLst>
                <a:ext uri="{FF2B5EF4-FFF2-40B4-BE49-F238E27FC236}">
                  <a16:creationId xmlns:a16="http://schemas.microsoft.com/office/drawing/2014/main" xmlns="" id="{A26C7367-34B8-4FAD-B989-53011B49B139}"/>
                </a:ext>
              </a:extLst>
            </p:cNvPr>
            <p:cNvSpPr/>
            <p:nvPr/>
          </p:nvSpPr>
          <p:spPr>
            <a:xfrm>
              <a:off x="450610" y="3229910"/>
              <a:ext cx="8206618" cy="792088"/>
            </a:xfrm>
            <a:prstGeom prst="rect">
              <a:avLst/>
            </a:prstGeom>
            <a:noFill/>
            <a:ln w="12700">
              <a:solidFill>
                <a:schemeClr val="tx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fi-FI"/>
            </a:p>
          </p:txBody>
        </p:sp>
        <p:sp>
          <p:nvSpPr>
            <p:cNvPr id="9" name="Rectangle 8">
              <a:extLst>
                <a:ext uri="{FF2B5EF4-FFF2-40B4-BE49-F238E27FC236}">
                  <a16:creationId xmlns:a16="http://schemas.microsoft.com/office/drawing/2014/main" xmlns="" id="{5E32603C-65D7-4B0F-99F8-F43053386317}"/>
                </a:ext>
              </a:extLst>
            </p:cNvPr>
            <p:cNvSpPr/>
            <p:nvPr/>
          </p:nvSpPr>
          <p:spPr>
            <a:xfrm>
              <a:off x="450610" y="4077072"/>
              <a:ext cx="8206618" cy="792088"/>
            </a:xfrm>
            <a:prstGeom prst="rect">
              <a:avLst/>
            </a:prstGeom>
            <a:noFill/>
            <a:ln w="12700">
              <a:solidFill>
                <a:schemeClr val="tx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fi-FI"/>
            </a:p>
          </p:txBody>
        </p:sp>
        <p:sp>
          <p:nvSpPr>
            <p:cNvPr id="10" name="Rectangle 9">
              <a:extLst>
                <a:ext uri="{FF2B5EF4-FFF2-40B4-BE49-F238E27FC236}">
                  <a16:creationId xmlns:a16="http://schemas.microsoft.com/office/drawing/2014/main" xmlns="" id="{3E4AACFA-9D19-4561-BA38-E1CAAC34752B}"/>
                </a:ext>
              </a:extLst>
            </p:cNvPr>
            <p:cNvSpPr/>
            <p:nvPr/>
          </p:nvSpPr>
          <p:spPr>
            <a:xfrm>
              <a:off x="450610" y="4932701"/>
              <a:ext cx="8206618" cy="792088"/>
            </a:xfrm>
            <a:prstGeom prst="rect">
              <a:avLst/>
            </a:prstGeom>
            <a:noFill/>
            <a:ln w="12700">
              <a:solidFill>
                <a:schemeClr val="tx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fi-FI"/>
            </a:p>
          </p:txBody>
        </p:sp>
        <p:sp>
          <p:nvSpPr>
            <p:cNvPr id="14" name="Rectangle 13">
              <a:extLst>
                <a:ext uri="{FF2B5EF4-FFF2-40B4-BE49-F238E27FC236}">
                  <a16:creationId xmlns:a16="http://schemas.microsoft.com/office/drawing/2014/main" xmlns="" id="{D516BBC3-B244-43C1-BF78-33528CC4DB3D}"/>
                </a:ext>
              </a:extLst>
            </p:cNvPr>
            <p:cNvSpPr/>
            <p:nvPr/>
          </p:nvSpPr>
          <p:spPr>
            <a:xfrm>
              <a:off x="531085" y="2918928"/>
              <a:ext cx="144016" cy="144016"/>
            </a:xfrm>
            <a:prstGeom prst="rect">
              <a:avLst/>
            </a:prstGeom>
            <a:solidFill>
              <a:srgbClr val="0070C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fi-FI"/>
            </a:p>
          </p:txBody>
        </p:sp>
        <p:sp>
          <p:nvSpPr>
            <p:cNvPr id="15" name="Rectangle 14">
              <a:extLst>
                <a:ext uri="{FF2B5EF4-FFF2-40B4-BE49-F238E27FC236}">
                  <a16:creationId xmlns:a16="http://schemas.microsoft.com/office/drawing/2014/main" xmlns="" id="{D813B27A-2D2C-4982-AD24-437F0DEA969A}"/>
                </a:ext>
              </a:extLst>
            </p:cNvPr>
            <p:cNvSpPr/>
            <p:nvPr/>
          </p:nvSpPr>
          <p:spPr>
            <a:xfrm>
              <a:off x="796135" y="2923538"/>
              <a:ext cx="144016" cy="144016"/>
            </a:xfrm>
            <a:prstGeom prst="rect">
              <a:avLst/>
            </a:prstGeom>
            <a:solidFill>
              <a:srgbClr val="DD6A0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fi-FI"/>
            </a:p>
          </p:txBody>
        </p:sp>
        <p:sp>
          <p:nvSpPr>
            <p:cNvPr id="17" name="TextBox 16">
              <a:extLst>
                <a:ext uri="{FF2B5EF4-FFF2-40B4-BE49-F238E27FC236}">
                  <a16:creationId xmlns:a16="http://schemas.microsoft.com/office/drawing/2014/main" xmlns="" id="{1DA6365C-A615-479C-BC64-28960D20075E}"/>
                </a:ext>
              </a:extLst>
            </p:cNvPr>
            <p:cNvSpPr txBox="1"/>
            <p:nvPr/>
          </p:nvSpPr>
          <p:spPr>
            <a:xfrm>
              <a:off x="539552" y="3697287"/>
              <a:ext cx="1103187" cy="307777"/>
            </a:xfrm>
            <a:prstGeom prst="rect">
              <a:avLst/>
            </a:prstGeom>
            <a:noFill/>
          </p:spPr>
          <p:txBody>
            <a:bodyPr wrap="none" rtlCol="0">
              <a:spAutoFit/>
            </a:bodyPr>
            <a:lstStyle/>
            <a:p>
              <a:r>
                <a:rPr lang="fi-FI" sz="1400"/>
                <a:t> +    =84,2%</a:t>
              </a:r>
            </a:p>
          </p:txBody>
        </p:sp>
        <p:sp>
          <p:nvSpPr>
            <p:cNvPr id="18" name="Rectangle 17">
              <a:extLst>
                <a:ext uri="{FF2B5EF4-FFF2-40B4-BE49-F238E27FC236}">
                  <a16:creationId xmlns:a16="http://schemas.microsoft.com/office/drawing/2014/main" xmlns="" id="{76A39380-F128-4CDA-BDF6-10BDED11787F}"/>
                </a:ext>
              </a:extLst>
            </p:cNvPr>
            <p:cNvSpPr/>
            <p:nvPr/>
          </p:nvSpPr>
          <p:spPr>
            <a:xfrm>
              <a:off x="531085" y="3783024"/>
              <a:ext cx="144016" cy="144016"/>
            </a:xfrm>
            <a:prstGeom prst="rect">
              <a:avLst/>
            </a:prstGeom>
            <a:solidFill>
              <a:srgbClr val="0070C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fi-FI"/>
            </a:p>
          </p:txBody>
        </p:sp>
        <p:sp>
          <p:nvSpPr>
            <p:cNvPr id="19" name="Rectangle 18">
              <a:extLst>
                <a:ext uri="{FF2B5EF4-FFF2-40B4-BE49-F238E27FC236}">
                  <a16:creationId xmlns:a16="http://schemas.microsoft.com/office/drawing/2014/main" xmlns="" id="{40202BE5-A6AB-4652-8F71-04C1C059AEA2}"/>
                </a:ext>
              </a:extLst>
            </p:cNvPr>
            <p:cNvSpPr/>
            <p:nvPr/>
          </p:nvSpPr>
          <p:spPr>
            <a:xfrm>
              <a:off x="796135" y="3787634"/>
              <a:ext cx="144016" cy="144016"/>
            </a:xfrm>
            <a:prstGeom prst="rect">
              <a:avLst/>
            </a:prstGeom>
            <a:solidFill>
              <a:srgbClr val="DD6A0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fi-FI"/>
            </a:p>
          </p:txBody>
        </p:sp>
        <p:sp>
          <p:nvSpPr>
            <p:cNvPr id="20" name="TextBox 19">
              <a:extLst>
                <a:ext uri="{FF2B5EF4-FFF2-40B4-BE49-F238E27FC236}">
                  <a16:creationId xmlns:a16="http://schemas.microsoft.com/office/drawing/2014/main" xmlns="" id="{D929834E-E24C-4C02-8C92-BEB618CE928D}"/>
                </a:ext>
              </a:extLst>
            </p:cNvPr>
            <p:cNvSpPr txBox="1"/>
            <p:nvPr/>
          </p:nvSpPr>
          <p:spPr>
            <a:xfrm>
              <a:off x="539552" y="4561383"/>
              <a:ext cx="1103187" cy="307777"/>
            </a:xfrm>
            <a:prstGeom prst="rect">
              <a:avLst/>
            </a:prstGeom>
            <a:noFill/>
          </p:spPr>
          <p:txBody>
            <a:bodyPr wrap="none" rtlCol="0">
              <a:spAutoFit/>
            </a:bodyPr>
            <a:lstStyle/>
            <a:p>
              <a:r>
                <a:rPr lang="fi-FI" sz="1400"/>
                <a:t> +    =95,4%</a:t>
              </a:r>
            </a:p>
          </p:txBody>
        </p:sp>
        <p:sp>
          <p:nvSpPr>
            <p:cNvPr id="21" name="Rectangle 20">
              <a:extLst>
                <a:ext uri="{FF2B5EF4-FFF2-40B4-BE49-F238E27FC236}">
                  <a16:creationId xmlns:a16="http://schemas.microsoft.com/office/drawing/2014/main" xmlns="" id="{5C68C7AF-3C26-4F0F-BDAE-6039A1C8C885}"/>
                </a:ext>
              </a:extLst>
            </p:cNvPr>
            <p:cNvSpPr/>
            <p:nvPr/>
          </p:nvSpPr>
          <p:spPr>
            <a:xfrm>
              <a:off x="531085" y="4647120"/>
              <a:ext cx="144016" cy="144016"/>
            </a:xfrm>
            <a:prstGeom prst="rect">
              <a:avLst/>
            </a:prstGeom>
            <a:solidFill>
              <a:srgbClr val="0070C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fi-FI"/>
            </a:p>
          </p:txBody>
        </p:sp>
        <p:sp>
          <p:nvSpPr>
            <p:cNvPr id="22" name="Rectangle 21">
              <a:extLst>
                <a:ext uri="{FF2B5EF4-FFF2-40B4-BE49-F238E27FC236}">
                  <a16:creationId xmlns:a16="http://schemas.microsoft.com/office/drawing/2014/main" xmlns="" id="{F5DA8800-1929-44A3-947D-C1D7B12F141D}"/>
                </a:ext>
              </a:extLst>
            </p:cNvPr>
            <p:cNvSpPr/>
            <p:nvPr/>
          </p:nvSpPr>
          <p:spPr>
            <a:xfrm>
              <a:off x="796135" y="4651730"/>
              <a:ext cx="144016" cy="144016"/>
            </a:xfrm>
            <a:prstGeom prst="rect">
              <a:avLst/>
            </a:prstGeom>
            <a:solidFill>
              <a:srgbClr val="DD6A0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fi-FI"/>
            </a:p>
          </p:txBody>
        </p:sp>
        <p:sp>
          <p:nvSpPr>
            <p:cNvPr id="23" name="TextBox 22">
              <a:extLst>
                <a:ext uri="{FF2B5EF4-FFF2-40B4-BE49-F238E27FC236}">
                  <a16:creationId xmlns:a16="http://schemas.microsoft.com/office/drawing/2014/main" xmlns="" id="{2953AE54-A761-45A6-8003-4CA812E37BB5}"/>
                </a:ext>
              </a:extLst>
            </p:cNvPr>
            <p:cNvSpPr txBox="1"/>
            <p:nvPr/>
          </p:nvSpPr>
          <p:spPr>
            <a:xfrm>
              <a:off x="539552" y="5425479"/>
              <a:ext cx="1103187" cy="307777"/>
            </a:xfrm>
            <a:prstGeom prst="rect">
              <a:avLst/>
            </a:prstGeom>
            <a:noFill/>
          </p:spPr>
          <p:txBody>
            <a:bodyPr wrap="none" rtlCol="0">
              <a:spAutoFit/>
            </a:bodyPr>
            <a:lstStyle/>
            <a:p>
              <a:r>
                <a:rPr lang="fi-FI" sz="1400"/>
                <a:t> +    =94,4%</a:t>
              </a:r>
            </a:p>
          </p:txBody>
        </p:sp>
        <p:sp>
          <p:nvSpPr>
            <p:cNvPr id="24" name="Rectangle 23">
              <a:extLst>
                <a:ext uri="{FF2B5EF4-FFF2-40B4-BE49-F238E27FC236}">
                  <a16:creationId xmlns:a16="http://schemas.microsoft.com/office/drawing/2014/main" xmlns="" id="{F4861A99-1FB6-4020-979E-B980D0183BCD}"/>
                </a:ext>
              </a:extLst>
            </p:cNvPr>
            <p:cNvSpPr/>
            <p:nvPr/>
          </p:nvSpPr>
          <p:spPr>
            <a:xfrm>
              <a:off x="531085" y="5511216"/>
              <a:ext cx="144016" cy="144016"/>
            </a:xfrm>
            <a:prstGeom prst="rect">
              <a:avLst/>
            </a:prstGeom>
            <a:solidFill>
              <a:srgbClr val="0070C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fi-FI"/>
            </a:p>
          </p:txBody>
        </p:sp>
        <p:sp>
          <p:nvSpPr>
            <p:cNvPr id="25" name="Rectangle 24">
              <a:extLst>
                <a:ext uri="{FF2B5EF4-FFF2-40B4-BE49-F238E27FC236}">
                  <a16:creationId xmlns:a16="http://schemas.microsoft.com/office/drawing/2014/main" xmlns="" id="{4A5FB575-76A5-4558-8D2A-5F792D0E0311}"/>
                </a:ext>
              </a:extLst>
            </p:cNvPr>
            <p:cNvSpPr/>
            <p:nvPr/>
          </p:nvSpPr>
          <p:spPr>
            <a:xfrm>
              <a:off x="796135" y="5515826"/>
              <a:ext cx="144016" cy="144016"/>
            </a:xfrm>
            <a:prstGeom prst="rect">
              <a:avLst/>
            </a:prstGeom>
            <a:solidFill>
              <a:srgbClr val="DD6A0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fi-FI"/>
            </a:p>
          </p:txBody>
        </p:sp>
        <p:sp>
          <p:nvSpPr>
            <p:cNvPr id="26" name="Oval 25">
              <a:extLst>
                <a:ext uri="{FF2B5EF4-FFF2-40B4-BE49-F238E27FC236}">
                  <a16:creationId xmlns:a16="http://schemas.microsoft.com/office/drawing/2014/main" xmlns="" id="{945BF5D3-3176-4476-9C05-BE126A5365A1}"/>
                </a:ext>
              </a:extLst>
            </p:cNvPr>
            <p:cNvSpPr/>
            <p:nvPr/>
          </p:nvSpPr>
          <p:spPr>
            <a:xfrm>
              <a:off x="7524328" y="3625954"/>
              <a:ext cx="1008112" cy="396044"/>
            </a:xfrm>
            <a:prstGeom prst="ellipse">
              <a:avLst/>
            </a:prstGeom>
            <a:noFill/>
            <a:ln w="12700">
              <a:solidFill>
                <a:srgbClr val="FF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fi-FI"/>
            </a:p>
          </p:txBody>
        </p:sp>
      </p:grpSp>
    </p:spTree>
    <p:extLst>
      <p:ext uri="{BB962C8B-B14F-4D97-AF65-F5344CB8AC3E}">
        <p14:creationId xmlns:p14="http://schemas.microsoft.com/office/powerpoint/2010/main" val="27744719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xmlns="" id="{50A51A7C-50CF-4607-B092-12052F4AB827}"/>
              </a:ext>
            </a:extLst>
          </p:cNvPr>
          <p:cNvPicPr>
            <a:picLocks noChangeAspect="1"/>
          </p:cNvPicPr>
          <p:nvPr/>
        </p:nvPicPr>
        <p:blipFill>
          <a:blip r:embed="rId2"/>
          <a:stretch>
            <a:fillRect/>
          </a:stretch>
        </p:blipFill>
        <p:spPr>
          <a:xfrm>
            <a:off x="594578" y="2060848"/>
            <a:ext cx="8134222" cy="3801078"/>
          </a:xfrm>
          <a:prstGeom prst="rect">
            <a:avLst/>
          </a:prstGeom>
        </p:spPr>
      </p:pic>
      <p:sp>
        <p:nvSpPr>
          <p:cNvPr id="2" name="Title 1">
            <a:extLst>
              <a:ext uri="{FF2B5EF4-FFF2-40B4-BE49-F238E27FC236}">
                <a16:creationId xmlns:a16="http://schemas.microsoft.com/office/drawing/2014/main" xmlns="" id="{028E7F1C-B0A7-4B9E-9C50-787A299DD1F2}"/>
              </a:ext>
            </a:extLst>
          </p:cNvPr>
          <p:cNvSpPr>
            <a:spLocks noGrp="1"/>
          </p:cNvSpPr>
          <p:nvPr>
            <p:ph type="title"/>
          </p:nvPr>
        </p:nvSpPr>
        <p:spPr/>
        <p:txBody>
          <a:bodyPr/>
          <a:lstStyle/>
          <a:p>
            <a:r>
              <a:rPr lang="fi-FI"/>
              <a:t>Miten työ 2.0 edellytykset näkyvät työssä nyt ja 3-5 vuoden päästä</a:t>
            </a:r>
          </a:p>
        </p:txBody>
      </p:sp>
      <p:sp>
        <p:nvSpPr>
          <p:cNvPr id="3" name="Content Placeholder 2">
            <a:extLst>
              <a:ext uri="{FF2B5EF4-FFF2-40B4-BE49-F238E27FC236}">
                <a16:creationId xmlns:a16="http://schemas.microsoft.com/office/drawing/2014/main" xmlns="" id="{247EFB1D-5E50-4AA1-A346-A4E77357D5F6}"/>
              </a:ext>
            </a:extLst>
          </p:cNvPr>
          <p:cNvSpPr>
            <a:spLocks noGrp="1"/>
          </p:cNvSpPr>
          <p:nvPr>
            <p:ph idx="1"/>
          </p:nvPr>
        </p:nvSpPr>
        <p:spPr>
          <a:xfrm>
            <a:off x="395536" y="1268760"/>
            <a:ext cx="8229600" cy="388639"/>
          </a:xfrm>
        </p:spPr>
        <p:txBody>
          <a:bodyPr/>
          <a:lstStyle/>
          <a:p>
            <a:r>
              <a:rPr lang="fi-FI"/>
              <a:t>Kaikkien edellytystekijöiden rooli työn tekemisessä kasvaa</a:t>
            </a:r>
          </a:p>
          <a:p>
            <a:r>
              <a:rPr lang="fi-FI"/>
              <a:t>Voimakkaimmin kasvaa kokeilemalla kehittäminen </a:t>
            </a:r>
          </a:p>
        </p:txBody>
      </p:sp>
      <p:sp>
        <p:nvSpPr>
          <p:cNvPr id="4" name="Slide Number Placeholder 3">
            <a:extLst>
              <a:ext uri="{FF2B5EF4-FFF2-40B4-BE49-F238E27FC236}">
                <a16:creationId xmlns:a16="http://schemas.microsoft.com/office/drawing/2014/main" xmlns="" id="{5EF74D30-CA61-491B-96D3-0602226841DD}"/>
              </a:ext>
            </a:extLst>
          </p:cNvPr>
          <p:cNvSpPr>
            <a:spLocks noGrp="1"/>
          </p:cNvSpPr>
          <p:nvPr>
            <p:ph type="sldNum" sz="quarter" idx="16"/>
          </p:nvPr>
        </p:nvSpPr>
        <p:spPr>
          <a:xfrm>
            <a:off x="3500704" y="6575333"/>
            <a:ext cx="2133600" cy="365125"/>
          </a:xfrm>
        </p:spPr>
        <p:txBody>
          <a:bodyPr/>
          <a:lstStyle/>
          <a:p>
            <a:fld id="{9CDC3FFB-3268-453B-B185-AB33BF655EEC}" type="slidenum">
              <a:rPr lang="fi-FI" smtClean="0"/>
              <a:t>18</a:t>
            </a:fld>
            <a:endParaRPr lang="fi-FI" dirty="0"/>
          </a:p>
        </p:txBody>
      </p:sp>
      <p:sp>
        <p:nvSpPr>
          <p:cNvPr id="5" name="Date Placeholder 4">
            <a:extLst>
              <a:ext uri="{FF2B5EF4-FFF2-40B4-BE49-F238E27FC236}">
                <a16:creationId xmlns:a16="http://schemas.microsoft.com/office/drawing/2014/main" xmlns="" id="{7C70EC51-3725-4FBE-A81B-494AD8C2A800}"/>
              </a:ext>
            </a:extLst>
          </p:cNvPr>
          <p:cNvSpPr>
            <a:spLocks noGrp="1"/>
          </p:cNvSpPr>
          <p:nvPr>
            <p:ph type="dt" sz="half" idx="14"/>
          </p:nvPr>
        </p:nvSpPr>
        <p:spPr>
          <a:xfrm>
            <a:off x="6553200" y="6357758"/>
            <a:ext cx="2133600" cy="365125"/>
          </a:xfrm>
        </p:spPr>
        <p:txBody>
          <a:bodyPr/>
          <a:lstStyle/>
          <a:p>
            <a:fld id="{7E7AF73A-07D4-4C36-BB4E-DA92BC2F8A57}" type="datetime1">
              <a:rPr lang="fi-FI" smtClean="0"/>
              <a:t>25.10.2017</a:t>
            </a:fld>
            <a:endParaRPr lang="fi-FI"/>
          </a:p>
        </p:txBody>
      </p:sp>
      <p:sp>
        <p:nvSpPr>
          <p:cNvPr id="10" name="TextBox 9">
            <a:extLst>
              <a:ext uri="{FF2B5EF4-FFF2-40B4-BE49-F238E27FC236}">
                <a16:creationId xmlns:a16="http://schemas.microsoft.com/office/drawing/2014/main" xmlns="" id="{B2149646-4101-48E9-8792-59DF67AF1926}"/>
              </a:ext>
            </a:extLst>
          </p:cNvPr>
          <p:cNvSpPr txBox="1"/>
          <p:nvPr/>
        </p:nvSpPr>
        <p:spPr>
          <a:xfrm>
            <a:off x="588167" y="5949280"/>
            <a:ext cx="4919937" cy="307777"/>
          </a:xfrm>
          <a:prstGeom prst="rect">
            <a:avLst/>
          </a:prstGeom>
          <a:solidFill>
            <a:schemeClr val="bg1"/>
          </a:solidFill>
        </p:spPr>
        <p:txBody>
          <a:bodyPr wrap="none" rtlCol="0">
            <a:spAutoFit/>
          </a:bodyPr>
          <a:lstStyle/>
          <a:p>
            <a:r>
              <a:rPr lang="fi-FI" sz="1400"/>
              <a:t>%-luku = kasvun suuruus 3-5 v päästä verrattuna nykytilaan</a:t>
            </a:r>
          </a:p>
        </p:txBody>
      </p:sp>
      <p:cxnSp>
        <p:nvCxnSpPr>
          <p:cNvPr id="16" name="Straight Arrow Connector 15">
            <a:extLst>
              <a:ext uri="{FF2B5EF4-FFF2-40B4-BE49-F238E27FC236}">
                <a16:creationId xmlns:a16="http://schemas.microsoft.com/office/drawing/2014/main" xmlns="" id="{3421AEFC-161B-4A30-8E1A-0F6B8E0317BC}"/>
              </a:ext>
            </a:extLst>
          </p:cNvPr>
          <p:cNvCxnSpPr/>
          <p:nvPr/>
        </p:nvCxnSpPr>
        <p:spPr>
          <a:xfrm flipH="1">
            <a:off x="5292080" y="2780928"/>
            <a:ext cx="3158225" cy="0"/>
          </a:xfrm>
          <a:prstGeom prst="straightConnector1">
            <a:avLst/>
          </a:prstGeom>
          <a:ln w="38100">
            <a:solidFill>
              <a:schemeClr val="accent2"/>
            </a:solidFill>
            <a:headEnd type="none" w="med" len="med"/>
            <a:tailEnd type="arrow" w="med" len="med"/>
          </a:ln>
          <a:effectLst/>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4502114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11854E84-7B75-43F8-8419-1D0A13B82D3D}"/>
              </a:ext>
            </a:extLst>
          </p:cNvPr>
          <p:cNvSpPr>
            <a:spLocks noGrp="1"/>
          </p:cNvSpPr>
          <p:nvPr>
            <p:ph type="title"/>
          </p:nvPr>
        </p:nvSpPr>
        <p:spPr>
          <a:xfrm>
            <a:off x="395536" y="274638"/>
            <a:ext cx="6912768" cy="1143000"/>
          </a:xfrm>
        </p:spPr>
        <p:txBody>
          <a:bodyPr/>
          <a:lstStyle/>
          <a:p>
            <a:r>
              <a:rPr lang="fi-FI"/>
              <a:t>Mikä voisi estää tai vaikeuttaa työn tekemisen siirtymistä ”uudelle tasolle” </a:t>
            </a:r>
            <a:r>
              <a:rPr lang="fi-FI" sz="1800"/>
              <a:t>(n=514)</a:t>
            </a:r>
            <a:endParaRPr lang="fi-FI" sz="1800">
              <a:solidFill>
                <a:schemeClr val="accent2"/>
              </a:solidFill>
            </a:endParaRPr>
          </a:p>
        </p:txBody>
      </p:sp>
      <p:sp>
        <p:nvSpPr>
          <p:cNvPr id="3" name="Content Placeholder 2">
            <a:extLst>
              <a:ext uri="{FF2B5EF4-FFF2-40B4-BE49-F238E27FC236}">
                <a16:creationId xmlns:a16="http://schemas.microsoft.com/office/drawing/2014/main" xmlns="" id="{61F1E5DD-719F-4F2E-953B-8473A5BFDA9C}"/>
              </a:ext>
            </a:extLst>
          </p:cNvPr>
          <p:cNvSpPr>
            <a:spLocks noGrp="1"/>
          </p:cNvSpPr>
          <p:nvPr>
            <p:ph idx="1"/>
          </p:nvPr>
        </p:nvSpPr>
        <p:spPr>
          <a:xfrm>
            <a:off x="590872" y="1600201"/>
            <a:ext cx="8229600" cy="892695"/>
          </a:xfrm>
        </p:spPr>
        <p:txBody>
          <a:bodyPr/>
          <a:lstStyle/>
          <a:p>
            <a:r>
              <a:rPr lang="fi-FI" sz="1600"/>
              <a:t>Keskeisimmät esteet ja hidasteet liittyvät erilaisiin muutosvastarintaan, </a:t>
            </a:r>
            <a:br>
              <a:rPr lang="fi-FI" sz="1600"/>
            </a:br>
            <a:r>
              <a:rPr lang="fi-FI" sz="1600"/>
              <a:t>-kankeuteen ja haluttomuuteen liittyviin asennoitumistyyppisiin piirteisiin</a:t>
            </a:r>
          </a:p>
          <a:p>
            <a:r>
              <a:rPr lang="fi-FI" sz="1600"/>
              <a:t>Kiire ja resurssipuutteet sekä johtamiseen liittyvät asiat ovat myös paljon esillä</a:t>
            </a:r>
          </a:p>
        </p:txBody>
      </p:sp>
      <p:sp>
        <p:nvSpPr>
          <p:cNvPr id="4" name="Slide Number Placeholder 3">
            <a:extLst>
              <a:ext uri="{FF2B5EF4-FFF2-40B4-BE49-F238E27FC236}">
                <a16:creationId xmlns:a16="http://schemas.microsoft.com/office/drawing/2014/main" xmlns="" id="{444EDBBE-C1A6-4339-A67D-CDCACAF795C8}"/>
              </a:ext>
            </a:extLst>
          </p:cNvPr>
          <p:cNvSpPr>
            <a:spLocks noGrp="1"/>
          </p:cNvSpPr>
          <p:nvPr>
            <p:ph type="sldNum" sz="quarter" idx="16"/>
          </p:nvPr>
        </p:nvSpPr>
        <p:spPr>
          <a:xfrm>
            <a:off x="3500704" y="6592267"/>
            <a:ext cx="2133600" cy="365125"/>
          </a:xfrm>
        </p:spPr>
        <p:txBody>
          <a:bodyPr/>
          <a:lstStyle/>
          <a:p>
            <a:fld id="{9CDC3FFB-3268-453B-B185-AB33BF655EEC}" type="slidenum">
              <a:rPr lang="fi-FI" smtClean="0"/>
              <a:t>19</a:t>
            </a:fld>
            <a:endParaRPr lang="fi-FI" dirty="0"/>
          </a:p>
        </p:txBody>
      </p:sp>
      <p:sp>
        <p:nvSpPr>
          <p:cNvPr id="5" name="Date Placeholder 4">
            <a:extLst>
              <a:ext uri="{FF2B5EF4-FFF2-40B4-BE49-F238E27FC236}">
                <a16:creationId xmlns:a16="http://schemas.microsoft.com/office/drawing/2014/main" xmlns="" id="{47F9126F-5A61-4958-8C97-AD0083DEC76B}"/>
              </a:ext>
            </a:extLst>
          </p:cNvPr>
          <p:cNvSpPr>
            <a:spLocks noGrp="1"/>
          </p:cNvSpPr>
          <p:nvPr>
            <p:ph type="dt" sz="half" idx="14"/>
          </p:nvPr>
        </p:nvSpPr>
        <p:spPr>
          <a:xfrm>
            <a:off x="6553200" y="6573782"/>
            <a:ext cx="2133600" cy="365125"/>
          </a:xfrm>
        </p:spPr>
        <p:txBody>
          <a:bodyPr/>
          <a:lstStyle/>
          <a:p>
            <a:fld id="{7E7AF73A-07D4-4C36-BB4E-DA92BC2F8A57}" type="datetime1">
              <a:rPr lang="fi-FI" smtClean="0"/>
              <a:t>25.10.2017</a:t>
            </a:fld>
            <a:endParaRPr lang="fi-FI"/>
          </a:p>
        </p:txBody>
      </p:sp>
      <p:grpSp>
        <p:nvGrpSpPr>
          <p:cNvPr id="7" name="Group 6">
            <a:extLst>
              <a:ext uri="{FF2B5EF4-FFF2-40B4-BE49-F238E27FC236}">
                <a16:creationId xmlns:a16="http://schemas.microsoft.com/office/drawing/2014/main" xmlns="" id="{685F60A7-7A44-42E5-AF8A-90AC7C416528}"/>
              </a:ext>
            </a:extLst>
          </p:cNvPr>
          <p:cNvGrpSpPr/>
          <p:nvPr/>
        </p:nvGrpSpPr>
        <p:grpSpPr>
          <a:xfrm>
            <a:off x="857257" y="2590856"/>
            <a:ext cx="7289360" cy="3917554"/>
            <a:chOff x="1043608" y="2623512"/>
            <a:chExt cx="7289360" cy="3917554"/>
          </a:xfrm>
        </p:grpSpPr>
        <p:graphicFrame>
          <p:nvGraphicFramePr>
            <p:cNvPr id="8" name="Chart 7">
              <a:extLst>
                <a:ext uri="{FF2B5EF4-FFF2-40B4-BE49-F238E27FC236}">
                  <a16:creationId xmlns:a16="http://schemas.microsoft.com/office/drawing/2014/main" xmlns="" id="{34E941A0-80EA-4B89-BF43-DB079D1B4781}"/>
                </a:ext>
              </a:extLst>
            </p:cNvPr>
            <p:cNvGraphicFramePr>
              <a:graphicFrameLocks/>
            </p:cNvGraphicFramePr>
            <p:nvPr>
              <p:extLst>
                <p:ext uri="{D42A27DB-BD31-4B8C-83A1-F6EECF244321}">
                  <p14:modId xmlns:p14="http://schemas.microsoft.com/office/powerpoint/2010/main" val="927898935"/>
                </p:ext>
              </p:extLst>
            </p:nvPr>
          </p:nvGraphicFramePr>
          <p:xfrm>
            <a:off x="1043608" y="2623512"/>
            <a:ext cx="7289360" cy="3917554"/>
          </p:xfrm>
          <a:graphic>
            <a:graphicData uri="http://schemas.openxmlformats.org/drawingml/2006/chart">
              <c:chart xmlns:c="http://schemas.openxmlformats.org/drawingml/2006/chart" xmlns:r="http://schemas.openxmlformats.org/officeDocument/2006/relationships" r:id="rId2"/>
            </a:graphicData>
          </a:graphic>
        </p:graphicFrame>
        <p:sp>
          <p:nvSpPr>
            <p:cNvPr id="6" name="TextBox 5">
              <a:extLst>
                <a:ext uri="{FF2B5EF4-FFF2-40B4-BE49-F238E27FC236}">
                  <a16:creationId xmlns:a16="http://schemas.microsoft.com/office/drawing/2014/main" xmlns="" id="{A6E1B14A-386B-4045-9F35-257A3EA1E096}"/>
                </a:ext>
              </a:extLst>
            </p:cNvPr>
            <p:cNvSpPr txBox="1"/>
            <p:nvPr/>
          </p:nvSpPr>
          <p:spPr>
            <a:xfrm>
              <a:off x="5634305" y="2924944"/>
              <a:ext cx="2322071" cy="646331"/>
            </a:xfrm>
            <a:prstGeom prst="rect">
              <a:avLst/>
            </a:prstGeom>
            <a:solidFill>
              <a:schemeClr val="bg1"/>
            </a:solidFill>
            <a:ln>
              <a:solidFill>
                <a:schemeClr val="accent1"/>
              </a:solidFill>
            </a:ln>
          </p:spPr>
          <p:txBody>
            <a:bodyPr wrap="square" rtlCol="0">
              <a:spAutoFit/>
            </a:bodyPr>
            <a:lstStyle/>
            <a:p>
              <a:r>
                <a:rPr lang="fi-FI" sz="1200">
                  <a:solidFill>
                    <a:schemeClr val="bg1">
                      <a:lumMod val="50000"/>
                    </a:schemeClr>
                  </a:solidFill>
                </a:rPr>
                <a:t>%-luku kertoo teemaan kuuluvien vastausten osuuden kaikista vastauksista</a:t>
              </a:r>
            </a:p>
          </p:txBody>
        </p:sp>
      </p:grpSp>
    </p:spTree>
    <p:extLst>
      <p:ext uri="{BB962C8B-B14F-4D97-AF65-F5344CB8AC3E}">
        <p14:creationId xmlns:p14="http://schemas.microsoft.com/office/powerpoint/2010/main" val="138905994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2F6E6C1C-380D-4519-8C92-F39223E67192}"/>
              </a:ext>
            </a:extLst>
          </p:cNvPr>
          <p:cNvSpPr>
            <a:spLocks noGrp="1"/>
          </p:cNvSpPr>
          <p:nvPr>
            <p:ph type="ctrTitle"/>
          </p:nvPr>
        </p:nvSpPr>
        <p:spPr>
          <a:xfrm>
            <a:off x="1062051" y="2348880"/>
            <a:ext cx="7772400" cy="614185"/>
          </a:xfrm>
        </p:spPr>
        <p:txBody>
          <a:bodyPr/>
          <a:lstStyle/>
          <a:p>
            <a:r>
              <a:rPr lang="fi-FI"/>
              <a:t>Mitä mitataan ja arvioidaan?</a:t>
            </a:r>
          </a:p>
        </p:txBody>
      </p:sp>
      <p:pic>
        <p:nvPicPr>
          <p:cNvPr id="3" name="Picture 2">
            <a:extLst>
              <a:ext uri="{FF2B5EF4-FFF2-40B4-BE49-F238E27FC236}">
                <a16:creationId xmlns:a16="http://schemas.microsoft.com/office/drawing/2014/main" xmlns="" id="{B31EF5D0-911B-4967-8CDE-35197F6EDE75}"/>
              </a:ext>
            </a:extLst>
          </p:cNvPr>
          <p:cNvPicPr>
            <a:picLocks noChangeAspect="1"/>
          </p:cNvPicPr>
          <p:nvPr/>
        </p:nvPicPr>
        <p:blipFill rotWithShape="1">
          <a:blip r:embed="rId2"/>
          <a:srcRect t="11852"/>
          <a:stretch/>
        </p:blipFill>
        <p:spPr>
          <a:xfrm>
            <a:off x="1057056" y="3284984"/>
            <a:ext cx="3916347" cy="2035617"/>
          </a:xfrm>
          <a:prstGeom prst="rect">
            <a:avLst/>
          </a:prstGeom>
        </p:spPr>
      </p:pic>
    </p:spTree>
    <p:extLst>
      <p:ext uri="{BB962C8B-B14F-4D97-AF65-F5344CB8AC3E}">
        <p14:creationId xmlns:p14="http://schemas.microsoft.com/office/powerpoint/2010/main" val="108636877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5672245B-2895-4B15-B9FB-B68BC1D34525}"/>
              </a:ext>
            </a:extLst>
          </p:cNvPr>
          <p:cNvSpPr>
            <a:spLocks noGrp="1"/>
          </p:cNvSpPr>
          <p:nvPr>
            <p:ph type="title"/>
          </p:nvPr>
        </p:nvSpPr>
        <p:spPr>
          <a:xfrm>
            <a:off x="395536" y="274638"/>
            <a:ext cx="6696744" cy="1143000"/>
          </a:xfrm>
        </p:spPr>
        <p:txBody>
          <a:bodyPr/>
          <a:lstStyle/>
          <a:p>
            <a:r>
              <a:rPr lang="fi-FI"/>
              <a:t>Mitä mitataan ja arvioidaan </a:t>
            </a:r>
            <a:br>
              <a:rPr lang="fi-FI"/>
            </a:br>
            <a:r>
              <a:rPr lang="fi-FI"/>
              <a:t>Nyt vs. mihin tarvitaan lisää osaamista</a:t>
            </a:r>
          </a:p>
        </p:txBody>
      </p:sp>
      <p:sp>
        <p:nvSpPr>
          <p:cNvPr id="3" name="Content Placeholder 2">
            <a:extLst>
              <a:ext uri="{FF2B5EF4-FFF2-40B4-BE49-F238E27FC236}">
                <a16:creationId xmlns:a16="http://schemas.microsoft.com/office/drawing/2014/main" xmlns="" id="{91C43FC5-103C-4EB7-B690-A26B4D31260C}"/>
              </a:ext>
            </a:extLst>
          </p:cNvPr>
          <p:cNvSpPr>
            <a:spLocks noGrp="1"/>
          </p:cNvSpPr>
          <p:nvPr>
            <p:ph idx="1"/>
          </p:nvPr>
        </p:nvSpPr>
        <p:spPr>
          <a:xfrm>
            <a:off x="395536" y="1417638"/>
            <a:ext cx="8229600" cy="388639"/>
          </a:xfrm>
        </p:spPr>
        <p:txBody>
          <a:bodyPr/>
          <a:lstStyle/>
          <a:p>
            <a:r>
              <a:rPr lang="fi-FI"/>
              <a:t>Tuloksellisuus on jo nyt mukana mittauksessa 77% osallistujista</a:t>
            </a:r>
          </a:p>
          <a:p>
            <a:r>
              <a:rPr lang="fi-FI"/>
              <a:t>Muut mittauskohteet vaativat selkeästi lisää osaamista ja kehittämistä</a:t>
            </a:r>
          </a:p>
        </p:txBody>
      </p:sp>
      <p:sp>
        <p:nvSpPr>
          <p:cNvPr id="4" name="Slide Number Placeholder 3">
            <a:extLst>
              <a:ext uri="{FF2B5EF4-FFF2-40B4-BE49-F238E27FC236}">
                <a16:creationId xmlns:a16="http://schemas.microsoft.com/office/drawing/2014/main" xmlns="" id="{E73A3482-F1CE-40F1-8B3B-71218F0CAC32}"/>
              </a:ext>
            </a:extLst>
          </p:cNvPr>
          <p:cNvSpPr>
            <a:spLocks noGrp="1"/>
          </p:cNvSpPr>
          <p:nvPr>
            <p:ph type="sldNum" sz="quarter" idx="16"/>
          </p:nvPr>
        </p:nvSpPr>
        <p:spPr>
          <a:xfrm>
            <a:off x="3500704" y="6592267"/>
            <a:ext cx="2133600" cy="365125"/>
          </a:xfrm>
        </p:spPr>
        <p:txBody>
          <a:bodyPr/>
          <a:lstStyle/>
          <a:p>
            <a:fld id="{9CDC3FFB-3268-453B-B185-AB33BF655EEC}" type="slidenum">
              <a:rPr lang="fi-FI" smtClean="0"/>
              <a:t>21</a:t>
            </a:fld>
            <a:endParaRPr lang="fi-FI" dirty="0"/>
          </a:p>
        </p:txBody>
      </p:sp>
      <p:sp>
        <p:nvSpPr>
          <p:cNvPr id="5" name="Date Placeholder 4">
            <a:extLst>
              <a:ext uri="{FF2B5EF4-FFF2-40B4-BE49-F238E27FC236}">
                <a16:creationId xmlns:a16="http://schemas.microsoft.com/office/drawing/2014/main" xmlns="" id="{58A2518F-B5F6-4987-A64C-BDACFAB71401}"/>
              </a:ext>
            </a:extLst>
          </p:cNvPr>
          <p:cNvSpPr>
            <a:spLocks noGrp="1"/>
          </p:cNvSpPr>
          <p:nvPr>
            <p:ph type="dt" sz="half" idx="14"/>
          </p:nvPr>
        </p:nvSpPr>
        <p:spPr>
          <a:xfrm>
            <a:off x="6553200" y="6573782"/>
            <a:ext cx="2133600" cy="365125"/>
          </a:xfrm>
        </p:spPr>
        <p:txBody>
          <a:bodyPr/>
          <a:lstStyle/>
          <a:p>
            <a:fld id="{7E7AF73A-07D4-4C36-BB4E-DA92BC2F8A57}" type="datetime1">
              <a:rPr lang="fi-FI" smtClean="0"/>
              <a:t>25.10.2017</a:t>
            </a:fld>
            <a:endParaRPr lang="fi-FI"/>
          </a:p>
        </p:txBody>
      </p:sp>
      <p:pic>
        <p:nvPicPr>
          <p:cNvPr id="6" name="Picture 5">
            <a:extLst>
              <a:ext uri="{FF2B5EF4-FFF2-40B4-BE49-F238E27FC236}">
                <a16:creationId xmlns:a16="http://schemas.microsoft.com/office/drawing/2014/main" xmlns="" id="{91F8CCE9-B9F0-4AF7-A99F-2A90282C6D78}"/>
              </a:ext>
            </a:extLst>
          </p:cNvPr>
          <p:cNvPicPr>
            <a:picLocks noChangeAspect="1"/>
          </p:cNvPicPr>
          <p:nvPr/>
        </p:nvPicPr>
        <p:blipFill>
          <a:blip r:embed="rId2"/>
          <a:stretch>
            <a:fillRect/>
          </a:stretch>
        </p:blipFill>
        <p:spPr>
          <a:xfrm>
            <a:off x="7349880" y="834058"/>
            <a:ext cx="1275256" cy="646187"/>
          </a:xfrm>
          <a:prstGeom prst="rect">
            <a:avLst/>
          </a:prstGeom>
        </p:spPr>
      </p:pic>
      <p:graphicFrame>
        <p:nvGraphicFramePr>
          <p:cNvPr id="7" name="Chart 6">
            <a:extLst>
              <a:ext uri="{FF2B5EF4-FFF2-40B4-BE49-F238E27FC236}">
                <a16:creationId xmlns:a16="http://schemas.microsoft.com/office/drawing/2014/main" xmlns="" id="{A3A6A02D-FBB7-4F07-A534-9439F6E41BE2}"/>
              </a:ext>
            </a:extLst>
          </p:cNvPr>
          <p:cNvGraphicFramePr>
            <a:graphicFrameLocks/>
          </p:cNvGraphicFramePr>
          <p:nvPr>
            <p:extLst>
              <p:ext uri="{D42A27DB-BD31-4B8C-83A1-F6EECF244321}">
                <p14:modId xmlns:p14="http://schemas.microsoft.com/office/powerpoint/2010/main" val="3796317036"/>
              </p:ext>
            </p:extLst>
          </p:nvPr>
        </p:nvGraphicFramePr>
        <p:xfrm>
          <a:off x="395536" y="2348880"/>
          <a:ext cx="8188908" cy="4085630"/>
        </p:xfrm>
        <a:graphic>
          <a:graphicData uri="http://schemas.openxmlformats.org/drawingml/2006/chart">
            <c:chart xmlns:c="http://schemas.openxmlformats.org/drawingml/2006/chart" xmlns:r="http://schemas.openxmlformats.org/officeDocument/2006/relationships" r:id="rId3"/>
          </a:graphicData>
        </a:graphic>
      </p:graphicFrame>
      <p:sp>
        <p:nvSpPr>
          <p:cNvPr id="8" name="TextBox 7">
            <a:extLst>
              <a:ext uri="{FF2B5EF4-FFF2-40B4-BE49-F238E27FC236}">
                <a16:creationId xmlns:a16="http://schemas.microsoft.com/office/drawing/2014/main" xmlns="" id="{691F68DD-CE2C-426D-9FD3-63BB0BC21318}"/>
              </a:ext>
            </a:extLst>
          </p:cNvPr>
          <p:cNvSpPr txBox="1"/>
          <p:nvPr/>
        </p:nvSpPr>
        <p:spPr>
          <a:xfrm>
            <a:off x="2219144" y="2748248"/>
            <a:ext cx="522900" cy="338554"/>
          </a:xfrm>
          <a:prstGeom prst="rect">
            <a:avLst/>
          </a:prstGeom>
          <a:noFill/>
        </p:spPr>
        <p:txBody>
          <a:bodyPr wrap="none" rtlCol="0">
            <a:spAutoFit/>
          </a:bodyPr>
          <a:lstStyle/>
          <a:p>
            <a:r>
              <a:rPr lang="fi-FI" sz="1600">
                <a:solidFill>
                  <a:schemeClr val="bg1"/>
                </a:solidFill>
              </a:rPr>
              <a:t>77%</a:t>
            </a:r>
          </a:p>
        </p:txBody>
      </p:sp>
      <p:sp>
        <p:nvSpPr>
          <p:cNvPr id="9" name="TextBox 8">
            <a:extLst>
              <a:ext uri="{FF2B5EF4-FFF2-40B4-BE49-F238E27FC236}">
                <a16:creationId xmlns:a16="http://schemas.microsoft.com/office/drawing/2014/main" xmlns="" id="{124C7FBE-1A15-4B46-995C-5E41355E21E2}"/>
              </a:ext>
            </a:extLst>
          </p:cNvPr>
          <p:cNvSpPr txBox="1"/>
          <p:nvPr/>
        </p:nvSpPr>
        <p:spPr>
          <a:xfrm>
            <a:off x="2219144" y="3400044"/>
            <a:ext cx="522900" cy="338554"/>
          </a:xfrm>
          <a:prstGeom prst="rect">
            <a:avLst/>
          </a:prstGeom>
          <a:noFill/>
        </p:spPr>
        <p:txBody>
          <a:bodyPr wrap="none" rtlCol="0">
            <a:spAutoFit/>
          </a:bodyPr>
          <a:lstStyle/>
          <a:p>
            <a:r>
              <a:rPr lang="fi-FI" sz="1600">
                <a:solidFill>
                  <a:schemeClr val="bg1"/>
                </a:solidFill>
              </a:rPr>
              <a:t>40%</a:t>
            </a:r>
          </a:p>
        </p:txBody>
      </p:sp>
      <p:sp>
        <p:nvSpPr>
          <p:cNvPr id="10" name="TextBox 9">
            <a:extLst>
              <a:ext uri="{FF2B5EF4-FFF2-40B4-BE49-F238E27FC236}">
                <a16:creationId xmlns:a16="http://schemas.microsoft.com/office/drawing/2014/main" xmlns="" id="{034FD5A5-D8BA-4889-A4A8-93B83A436A47}"/>
              </a:ext>
            </a:extLst>
          </p:cNvPr>
          <p:cNvSpPr txBox="1"/>
          <p:nvPr/>
        </p:nvSpPr>
        <p:spPr>
          <a:xfrm>
            <a:off x="2219144" y="4051840"/>
            <a:ext cx="522900" cy="338554"/>
          </a:xfrm>
          <a:prstGeom prst="rect">
            <a:avLst/>
          </a:prstGeom>
          <a:noFill/>
        </p:spPr>
        <p:txBody>
          <a:bodyPr wrap="none" rtlCol="0">
            <a:spAutoFit/>
          </a:bodyPr>
          <a:lstStyle/>
          <a:p>
            <a:r>
              <a:rPr lang="fi-FI" sz="1600">
                <a:solidFill>
                  <a:schemeClr val="bg1"/>
                </a:solidFill>
              </a:rPr>
              <a:t>40%</a:t>
            </a:r>
          </a:p>
        </p:txBody>
      </p:sp>
      <p:sp>
        <p:nvSpPr>
          <p:cNvPr id="11" name="TextBox 10">
            <a:extLst>
              <a:ext uri="{FF2B5EF4-FFF2-40B4-BE49-F238E27FC236}">
                <a16:creationId xmlns:a16="http://schemas.microsoft.com/office/drawing/2014/main" xmlns="" id="{82650D5C-6D3A-481E-A689-FC308B2435FF}"/>
              </a:ext>
            </a:extLst>
          </p:cNvPr>
          <p:cNvSpPr txBox="1"/>
          <p:nvPr/>
        </p:nvSpPr>
        <p:spPr>
          <a:xfrm>
            <a:off x="2219144" y="4703636"/>
            <a:ext cx="522900" cy="338554"/>
          </a:xfrm>
          <a:prstGeom prst="rect">
            <a:avLst/>
          </a:prstGeom>
          <a:noFill/>
        </p:spPr>
        <p:txBody>
          <a:bodyPr wrap="none" rtlCol="0">
            <a:spAutoFit/>
          </a:bodyPr>
          <a:lstStyle/>
          <a:p>
            <a:r>
              <a:rPr lang="fi-FI" sz="1600">
                <a:solidFill>
                  <a:schemeClr val="bg1"/>
                </a:solidFill>
              </a:rPr>
              <a:t>35%</a:t>
            </a:r>
          </a:p>
        </p:txBody>
      </p:sp>
      <p:sp>
        <p:nvSpPr>
          <p:cNvPr id="12" name="TextBox 11">
            <a:extLst>
              <a:ext uri="{FF2B5EF4-FFF2-40B4-BE49-F238E27FC236}">
                <a16:creationId xmlns:a16="http://schemas.microsoft.com/office/drawing/2014/main" xmlns="" id="{A1C8D0B8-C02F-4727-A8EA-E9368E8E7805}"/>
              </a:ext>
            </a:extLst>
          </p:cNvPr>
          <p:cNvSpPr txBox="1"/>
          <p:nvPr/>
        </p:nvSpPr>
        <p:spPr>
          <a:xfrm>
            <a:off x="2219144" y="5355432"/>
            <a:ext cx="522900" cy="338554"/>
          </a:xfrm>
          <a:prstGeom prst="rect">
            <a:avLst/>
          </a:prstGeom>
          <a:noFill/>
        </p:spPr>
        <p:txBody>
          <a:bodyPr wrap="none" rtlCol="0">
            <a:spAutoFit/>
          </a:bodyPr>
          <a:lstStyle/>
          <a:p>
            <a:r>
              <a:rPr lang="fi-FI" sz="1600">
                <a:solidFill>
                  <a:schemeClr val="bg1"/>
                </a:solidFill>
              </a:rPr>
              <a:t>40%</a:t>
            </a:r>
          </a:p>
        </p:txBody>
      </p:sp>
    </p:spTree>
    <p:extLst>
      <p:ext uri="{BB962C8B-B14F-4D97-AF65-F5344CB8AC3E}">
        <p14:creationId xmlns:p14="http://schemas.microsoft.com/office/powerpoint/2010/main" val="126603565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5672245B-2895-4B15-B9FB-B68BC1D34525}"/>
              </a:ext>
            </a:extLst>
          </p:cNvPr>
          <p:cNvSpPr>
            <a:spLocks noGrp="1"/>
          </p:cNvSpPr>
          <p:nvPr>
            <p:ph type="title"/>
          </p:nvPr>
        </p:nvSpPr>
        <p:spPr>
          <a:xfrm>
            <a:off x="395536" y="274638"/>
            <a:ext cx="7344816" cy="1143000"/>
          </a:xfrm>
        </p:spPr>
        <p:txBody>
          <a:bodyPr/>
          <a:lstStyle/>
          <a:p>
            <a:r>
              <a:rPr lang="fi-FI"/>
              <a:t>Mitä muuta mittaamisessa / </a:t>
            </a:r>
            <a:br>
              <a:rPr lang="fi-FI"/>
            </a:br>
            <a:r>
              <a:rPr lang="fi-FI"/>
              <a:t>arvioinnissa tulisi painottaa jatkossa </a:t>
            </a:r>
            <a:r>
              <a:rPr lang="fi-FI" sz="1800"/>
              <a:t>(n=310)</a:t>
            </a:r>
          </a:p>
        </p:txBody>
      </p:sp>
      <p:sp>
        <p:nvSpPr>
          <p:cNvPr id="3" name="Content Placeholder 2">
            <a:extLst>
              <a:ext uri="{FF2B5EF4-FFF2-40B4-BE49-F238E27FC236}">
                <a16:creationId xmlns:a16="http://schemas.microsoft.com/office/drawing/2014/main" xmlns="" id="{91C43FC5-103C-4EB7-B690-A26B4D31260C}"/>
              </a:ext>
            </a:extLst>
          </p:cNvPr>
          <p:cNvSpPr>
            <a:spLocks noGrp="1"/>
          </p:cNvSpPr>
          <p:nvPr>
            <p:ph idx="1"/>
          </p:nvPr>
        </p:nvSpPr>
        <p:spPr>
          <a:xfrm>
            <a:off x="395536" y="1268760"/>
            <a:ext cx="6069560" cy="5328591"/>
          </a:xfrm>
        </p:spPr>
        <p:txBody>
          <a:bodyPr/>
          <a:lstStyle/>
          <a:p>
            <a:r>
              <a:rPr lang="fi-FI"/>
              <a:t>Kysymys oli melko vaikea vastattavaksi</a:t>
            </a:r>
          </a:p>
          <a:p>
            <a:r>
              <a:rPr lang="fi-FI"/>
              <a:t>Osallistujat toistivat paljon tunnistettuja viittä asiaa</a:t>
            </a:r>
          </a:p>
          <a:p>
            <a:endParaRPr lang="fi-FI" sz="1100"/>
          </a:p>
          <a:p>
            <a:r>
              <a:rPr lang="fi-FI"/>
              <a:t>Muita esille nousseita asioita</a:t>
            </a:r>
          </a:p>
          <a:p>
            <a:pPr lvl="1"/>
            <a:r>
              <a:rPr lang="fi-FI" sz="1400" b="1" u="sng"/>
              <a:t>Laatu, työn laatu</a:t>
            </a:r>
          </a:p>
          <a:p>
            <a:pPr lvl="1"/>
            <a:r>
              <a:rPr lang="fi-FI" sz="1400" b="1" u="sng"/>
              <a:t>Vaikuttavuus</a:t>
            </a:r>
            <a:r>
              <a:rPr lang="fi-FI" sz="1400"/>
              <a:t>, välillinen ja välitön</a:t>
            </a:r>
          </a:p>
          <a:p>
            <a:pPr lvl="1"/>
            <a:r>
              <a:rPr lang="fi-FI" sz="1400" b="1" u="sng"/>
              <a:t>Työhyvinvointi</a:t>
            </a:r>
          </a:p>
          <a:p>
            <a:pPr lvl="1"/>
            <a:r>
              <a:rPr lang="fi-FI" sz="1400" b="1" u="sng"/>
              <a:t>Johtaminen, esimiestyö </a:t>
            </a:r>
          </a:p>
          <a:p>
            <a:pPr lvl="1"/>
            <a:r>
              <a:rPr lang="fi-FI" sz="1400"/>
              <a:t>Työturvallisuus</a:t>
            </a:r>
          </a:p>
          <a:p>
            <a:pPr lvl="1"/>
            <a:r>
              <a:rPr lang="fi-FI" sz="1400"/>
              <a:t>Työssä jaksaminen</a:t>
            </a:r>
          </a:p>
          <a:p>
            <a:pPr lvl="1"/>
            <a:r>
              <a:rPr lang="fi-FI" sz="1400"/>
              <a:t>Työntekijöiden motivoituneisuus, sitoutuneisuus</a:t>
            </a:r>
          </a:p>
          <a:p>
            <a:pPr lvl="1"/>
            <a:r>
              <a:rPr lang="fi-FI" sz="1400"/>
              <a:t>Työn merkityksellisyys</a:t>
            </a:r>
          </a:p>
          <a:p>
            <a:pPr lvl="1"/>
            <a:r>
              <a:rPr lang="fi-FI" sz="1400"/>
              <a:t>Uudistumiskyky, muutosketteryys</a:t>
            </a:r>
          </a:p>
          <a:p>
            <a:pPr lvl="1"/>
            <a:r>
              <a:rPr lang="fi-FI" sz="1400"/>
              <a:t>Ihmisten saama arvostus organisaatiossaan</a:t>
            </a:r>
          </a:p>
          <a:p>
            <a:pPr lvl="1"/>
            <a:r>
              <a:rPr lang="fi-FI" sz="1400"/>
              <a:t>Päätöksentekokyky</a:t>
            </a:r>
          </a:p>
          <a:p>
            <a:pPr lvl="1"/>
            <a:r>
              <a:rPr lang="fi-FI" sz="1400"/>
              <a:t>Verkostotaidot</a:t>
            </a:r>
          </a:p>
          <a:p>
            <a:pPr lvl="1"/>
            <a:r>
              <a:rPr lang="fi-FI" sz="1400"/>
              <a:t>Yhteistyökyky, yhteistyötaidot</a:t>
            </a:r>
          </a:p>
          <a:p>
            <a:pPr lvl="1"/>
            <a:r>
              <a:rPr lang="fi-FI" sz="1400"/>
              <a:t>Kustannustietoisuus</a:t>
            </a:r>
          </a:p>
          <a:p>
            <a:pPr lvl="1"/>
            <a:r>
              <a:rPr lang="fi-FI" sz="1400"/>
              <a:t>Henkilöstön osallistuminen </a:t>
            </a:r>
          </a:p>
        </p:txBody>
      </p:sp>
      <p:sp>
        <p:nvSpPr>
          <p:cNvPr id="4" name="Slide Number Placeholder 3">
            <a:extLst>
              <a:ext uri="{FF2B5EF4-FFF2-40B4-BE49-F238E27FC236}">
                <a16:creationId xmlns:a16="http://schemas.microsoft.com/office/drawing/2014/main" xmlns="" id="{E73A3482-F1CE-40F1-8B3B-71218F0CAC32}"/>
              </a:ext>
            </a:extLst>
          </p:cNvPr>
          <p:cNvSpPr>
            <a:spLocks noGrp="1"/>
          </p:cNvSpPr>
          <p:nvPr>
            <p:ph type="sldNum" sz="quarter" idx="16"/>
          </p:nvPr>
        </p:nvSpPr>
        <p:spPr>
          <a:xfrm>
            <a:off x="3500704" y="6359309"/>
            <a:ext cx="2133600" cy="365125"/>
          </a:xfrm>
        </p:spPr>
        <p:txBody>
          <a:bodyPr/>
          <a:lstStyle/>
          <a:p>
            <a:fld id="{9CDC3FFB-3268-453B-B185-AB33BF655EEC}" type="slidenum">
              <a:rPr lang="fi-FI" smtClean="0"/>
              <a:t>22</a:t>
            </a:fld>
            <a:endParaRPr lang="fi-FI" dirty="0"/>
          </a:p>
        </p:txBody>
      </p:sp>
      <p:sp>
        <p:nvSpPr>
          <p:cNvPr id="5" name="Date Placeholder 4">
            <a:extLst>
              <a:ext uri="{FF2B5EF4-FFF2-40B4-BE49-F238E27FC236}">
                <a16:creationId xmlns:a16="http://schemas.microsoft.com/office/drawing/2014/main" xmlns="" id="{58A2518F-B5F6-4987-A64C-BDACFAB71401}"/>
              </a:ext>
            </a:extLst>
          </p:cNvPr>
          <p:cNvSpPr>
            <a:spLocks noGrp="1"/>
          </p:cNvSpPr>
          <p:nvPr>
            <p:ph type="dt" sz="half" idx="14"/>
          </p:nvPr>
        </p:nvSpPr>
        <p:spPr>
          <a:xfrm>
            <a:off x="6553200" y="6340824"/>
            <a:ext cx="2133600" cy="365125"/>
          </a:xfrm>
        </p:spPr>
        <p:txBody>
          <a:bodyPr/>
          <a:lstStyle/>
          <a:p>
            <a:fld id="{7E7AF73A-07D4-4C36-BB4E-DA92BC2F8A57}" type="datetime1">
              <a:rPr lang="fi-FI" smtClean="0"/>
              <a:t>25.10.2017</a:t>
            </a:fld>
            <a:endParaRPr lang="fi-FI"/>
          </a:p>
        </p:txBody>
      </p:sp>
      <p:pic>
        <p:nvPicPr>
          <p:cNvPr id="6" name="Picture 5">
            <a:extLst>
              <a:ext uri="{FF2B5EF4-FFF2-40B4-BE49-F238E27FC236}">
                <a16:creationId xmlns:a16="http://schemas.microsoft.com/office/drawing/2014/main" xmlns="" id="{91F8CCE9-B9F0-4AF7-A99F-2A90282C6D78}"/>
              </a:ext>
            </a:extLst>
          </p:cNvPr>
          <p:cNvPicPr>
            <a:picLocks noChangeAspect="1"/>
          </p:cNvPicPr>
          <p:nvPr/>
        </p:nvPicPr>
        <p:blipFill>
          <a:blip r:embed="rId2"/>
          <a:stretch>
            <a:fillRect/>
          </a:stretch>
        </p:blipFill>
        <p:spPr>
          <a:xfrm>
            <a:off x="7583356" y="834058"/>
            <a:ext cx="1275256" cy="646187"/>
          </a:xfrm>
          <a:prstGeom prst="rect">
            <a:avLst/>
          </a:prstGeom>
        </p:spPr>
      </p:pic>
      <p:sp>
        <p:nvSpPr>
          <p:cNvPr id="7" name="Content Placeholder 2">
            <a:extLst>
              <a:ext uri="{FF2B5EF4-FFF2-40B4-BE49-F238E27FC236}">
                <a16:creationId xmlns:a16="http://schemas.microsoft.com/office/drawing/2014/main" xmlns="" id="{6124201E-290A-4AB7-B9DB-AA64807F1591}"/>
              </a:ext>
            </a:extLst>
          </p:cNvPr>
          <p:cNvSpPr txBox="1">
            <a:spLocks/>
          </p:cNvSpPr>
          <p:nvPr/>
        </p:nvSpPr>
        <p:spPr bwMode="auto">
          <a:xfrm>
            <a:off x="4932040" y="2348880"/>
            <a:ext cx="3837312" cy="35920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176213" indent="-176213" algn="l" defTabSz="457200" rtl="0" eaLnBrk="1" fontAlgn="base" hangingPunct="1">
              <a:spcBef>
                <a:spcPct val="20000"/>
              </a:spcBef>
              <a:spcAft>
                <a:spcPct val="0"/>
              </a:spcAft>
              <a:buClrTx/>
              <a:buFont typeface="Arial" panose="020B0604020202020204" pitchFamily="34" charset="0"/>
              <a:buChar char="•"/>
              <a:defRPr sz="1800" kern="1200">
                <a:solidFill>
                  <a:schemeClr val="tx1"/>
                </a:solidFill>
                <a:latin typeface="+mn-lt"/>
                <a:ea typeface="MS PGothic" pitchFamily="34" charset="-128"/>
                <a:cs typeface="ＭＳ Ｐゴシック" charset="0"/>
              </a:defRPr>
            </a:lvl1pPr>
            <a:lvl2pPr marL="628650" indent="-171450" algn="l" defTabSz="457200" rtl="0" eaLnBrk="1" fontAlgn="base" hangingPunct="1">
              <a:spcBef>
                <a:spcPct val="20000"/>
              </a:spcBef>
              <a:spcAft>
                <a:spcPct val="0"/>
              </a:spcAft>
              <a:buClr>
                <a:schemeClr val="accent2"/>
              </a:buClr>
              <a:buFont typeface="Arial" pitchFamily="34" charset="0"/>
              <a:buChar char="•"/>
              <a:defRPr sz="1600" kern="1200">
                <a:solidFill>
                  <a:schemeClr val="tx1"/>
                </a:solidFill>
                <a:latin typeface="+mn-lt"/>
                <a:ea typeface="MS PGothic" pitchFamily="34" charset="-128"/>
                <a:cs typeface="+mn-cs"/>
              </a:defRPr>
            </a:lvl2pPr>
            <a:lvl3pPr marL="1073150" indent="-158750" algn="l" defTabSz="457200" rtl="0" eaLnBrk="1" fontAlgn="base" hangingPunct="1">
              <a:spcBef>
                <a:spcPct val="20000"/>
              </a:spcBef>
              <a:spcAft>
                <a:spcPct val="0"/>
              </a:spcAft>
              <a:buClr>
                <a:schemeClr val="accent2"/>
              </a:buClr>
              <a:buFont typeface="Arial" pitchFamily="34" charset="0"/>
              <a:buChar char="•"/>
              <a:defRPr sz="1600" kern="1200">
                <a:solidFill>
                  <a:schemeClr val="tx1"/>
                </a:solidFill>
                <a:latin typeface="+mn-lt"/>
                <a:ea typeface="MS PGothic" pitchFamily="34" charset="-128"/>
                <a:cs typeface="+mn-cs"/>
              </a:defRPr>
            </a:lvl3pPr>
            <a:lvl4pPr marL="1600200" indent="-228600" algn="l" defTabSz="457200" rtl="0" eaLnBrk="1" fontAlgn="base" hangingPunct="1">
              <a:spcBef>
                <a:spcPct val="20000"/>
              </a:spcBef>
              <a:spcAft>
                <a:spcPct val="0"/>
              </a:spcAft>
              <a:buClrTx/>
              <a:buFont typeface="Arial" pitchFamily="34" charset="0"/>
              <a:buChar char="•"/>
              <a:defRPr sz="1400" kern="1200">
                <a:solidFill>
                  <a:schemeClr val="tx1"/>
                </a:solidFill>
                <a:latin typeface="+mn-lt"/>
                <a:ea typeface="MS PGothic" pitchFamily="34" charset="-128"/>
                <a:cs typeface="+mn-cs"/>
              </a:defRPr>
            </a:lvl4pPr>
            <a:lvl5pPr marL="2057400" indent="-228600" algn="l" defTabSz="457200" rtl="0" eaLnBrk="1" fontAlgn="base" hangingPunct="1">
              <a:spcBef>
                <a:spcPct val="20000"/>
              </a:spcBef>
              <a:spcAft>
                <a:spcPct val="0"/>
              </a:spcAft>
              <a:buClrTx/>
              <a:buFont typeface="Arial" pitchFamily="34" charset="0"/>
              <a:buChar char="•"/>
              <a:defRPr sz="1400" kern="1200">
                <a:solidFill>
                  <a:schemeClr val="tx1"/>
                </a:solidFill>
                <a:latin typeface="+mn-lt"/>
                <a:ea typeface="MS PGothic" pitchFamily="34" charset="-128"/>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lvl="1"/>
            <a:r>
              <a:rPr lang="fi-FI" sz="1400"/>
              <a:t>Kehittämislähtöisyys</a:t>
            </a:r>
          </a:p>
          <a:p>
            <a:pPr lvl="1"/>
            <a:r>
              <a:rPr lang="fi-FI" sz="1400"/>
              <a:t>Tiimityö</a:t>
            </a:r>
          </a:p>
          <a:p>
            <a:pPr lvl="1"/>
            <a:r>
              <a:rPr lang="fi-FI" sz="1400"/>
              <a:t>Uusien toimintatapojen omaksuminen</a:t>
            </a:r>
          </a:p>
          <a:p>
            <a:pPr lvl="1"/>
            <a:r>
              <a:rPr lang="fi-FI" sz="1400"/>
              <a:t>Itseohjautuvuus</a:t>
            </a:r>
          </a:p>
          <a:p>
            <a:pPr lvl="1"/>
            <a:r>
              <a:rPr lang="fi-FI" sz="1400"/>
              <a:t>Toiminnan arvojenmukaisuus</a:t>
            </a:r>
          </a:p>
          <a:p>
            <a:pPr lvl="1"/>
            <a:r>
              <a:rPr lang="fi-FI" sz="1400"/>
              <a:t>Asiakastyytyväisyys (toimivuus, tuloksellisuus jne. asiakkaan näkökulmasta)</a:t>
            </a:r>
          </a:p>
          <a:p>
            <a:pPr lvl="1"/>
            <a:r>
              <a:rPr lang="fi-FI" sz="1400"/>
              <a:t>Epäonnistuneiden kokeilujen määrä </a:t>
            </a:r>
          </a:p>
          <a:p>
            <a:pPr lvl="1"/>
            <a:r>
              <a:rPr lang="fi-FI" sz="1400"/>
              <a:t>Yhteinen ymmärrys tavoitteesta</a:t>
            </a:r>
          </a:p>
          <a:p>
            <a:pPr lvl="1"/>
            <a:r>
              <a:rPr lang="fi-FI" sz="1400"/>
              <a:t>Hienojakoisesta kokonaisuuksien mittaamiseen</a:t>
            </a:r>
          </a:p>
          <a:p>
            <a:pPr lvl="1"/>
            <a:r>
              <a:rPr lang="fi-FI" sz="1400"/>
              <a:t>Tasapuolisuus </a:t>
            </a:r>
          </a:p>
          <a:p>
            <a:pPr lvl="1"/>
            <a:r>
              <a:rPr lang="fi-FI" sz="1400"/>
              <a:t>Sopeutuminen työyhteisöön</a:t>
            </a:r>
          </a:p>
          <a:p>
            <a:pPr lvl="1"/>
            <a:r>
              <a:rPr lang="fi-FI" sz="1400"/>
              <a:t>Työaikojen noudattaminen </a:t>
            </a:r>
          </a:p>
          <a:p>
            <a:pPr lvl="1"/>
            <a:r>
              <a:rPr lang="fi-FI" sz="1400"/>
              <a:t>Käytöstavat </a:t>
            </a:r>
          </a:p>
        </p:txBody>
      </p:sp>
    </p:spTree>
    <p:extLst>
      <p:ext uri="{BB962C8B-B14F-4D97-AF65-F5344CB8AC3E}">
        <p14:creationId xmlns:p14="http://schemas.microsoft.com/office/powerpoint/2010/main" val="94576698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2F6E6C1C-380D-4519-8C92-F39223E67192}"/>
              </a:ext>
            </a:extLst>
          </p:cNvPr>
          <p:cNvSpPr>
            <a:spLocks noGrp="1"/>
          </p:cNvSpPr>
          <p:nvPr>
            <p:ph type="ctrTitle"/>
          </p:nvPr>
        </p:nvSpPr>
        <p:spPr>
          <a:xfrm>
            <a:off x="1062051" y="2276872"/>
            <a:ext cx="7772400" cy="614185"/>
          </a:xfrm>
        </p:spPr>
        <p:txBody>
          <a:bodyPr/>
          <a:lstStyle/>
          <a:p>
            <a:r>
              <a:rPr lang="fi-FI"/>
              <a:t>Mikä tukee onnistumista työssä, uudistumista, tavoitteisiin pääsemistä ja työhyvinvointia?</a:t>
            </a:r>
          </a:p>
        </p:txBody>
      </p:sp>
      <p:pic>
        <p:nvPicPr>
          <p:cNvPr id="3" name="Picture 2">
            <a:extLst>
              <a:ext uri="{FF2B5EF4-FFF2-40B4-BE49-F238E27FC236}">
                <a16:creationId xmlns:a16="http://schemas.microsoft.com/office/drawing/2014/main" xmlns="" id="{00D65F6A-89E6-4CD3-9745-9CC601CCEE11}"/>
              </a:ext>
            </a:extLst>
          </p:cNvPr>
          <p:cNvPicPr>
            <a:picLocks noChangeAspect="1"/>
          </p:cNvPicPr>
          <p:nvPr/>
        </p:nvPicPr>
        <p:blipFill>
          <a:blip r:embed="rId2"/>
          <a:stretch>
            <a:fillRect/>
          </a:stretch>
        </p:blipFill>
        <p:spPr>
          <a:xfrm>
            <a:off x="1187624" y="3626937"/>
            <a:ext cx="3007990" cy="2048644"/>
          </a:xfrm>
          <a:prstGeom prst="rect">
            <a:avLst/>
          </a:prstGeom>
        </p:spPr>
      </p:pic>
    </p:spTree>
    <p:extLst>
      <p:ext uri="{BB962C8B-B14F-4D97-AF65-F5344CB8AC3E}">
        <p14:creationId xmlns:p14="http://schemas.microsoft.com/office/powerpoint/2010/main" val="40344436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26940A74-D326-44AD-9D29-5885DB7E1501}"/>
              </a:ext>
            </a:extLst>
          </p:cNvPr>
          <p:cNvSpPr>
            <a:spLocks noGrp="1"/>
          </p:cNvSpPr>
          <p:nvPr>
            <p:ph type="title"/>
          </p:nvPr>
        </p:nvSpPr>
        <p:spPr>
          <a:xfrm>
            <a:off x="415254" y="285814"/>
            <a:ext cx="8405218" cy="1389647"/>
          </a:xfrm>
        </p:spPr>
        <p:txBody>
          <a:bodyPr/>
          <a:lstStyle/>
          <a:p>
            <a:r>
              <a:rPr lang="fi-FI"/>
              <a:t>Työssä onnistumista, uudistumista, </a:t>
            </a:r>
            <a:br>
              <a:rPr lang="fi-FI"/>
            </a:br>
            <a:r>
              <a:rPr lang="fi-FI"/>
              <a:t>tavoitteisiin pääsemistä ja työhyvinvointia tukevat asiat </a:t>
            </a:r>
            <a:r>
              <a:rPr lang="fi-FI" sz="1400"/>
              <a:t>(asteikko: kunnossa / parantamisen varaa / kaukana tavoitteesta)</a:t>
            </a:r>
            <a:endParaRPr lang="fi-FI" sz="1800"/>
          </a:p>
        </p:txBody>
      </p:sp>
      <p:sp>
        <p:nvSpPr>
          <p:cNvPr id="3" name="Slide Number Placeholder 2">
            <a:extLst>
              <a:ext uri="{FF2B5EF4-FFF2-40B4-BE49-F238E27FC236}">
                <a16:creationId xmlns:a16="http://schemas.microsoft.com/office/drawing/2014/main" xmlns="" id="{F2886088-5C2C-4CA6-9F1A-C7507F0AD4E5}"/>
              </a:ext>
            </a:extLst>
          </p:cNvPr>
          <p:cNvSpPr>
            <a:spLocks noGrp="1"/>
          </p:cNvSpPr>
          <p:nvPr>
            <p:ph type="sldNum" sz="quarter" idx="16"/>
          </p:nvPr>
        </p:nvSpPr>
        <p:spPr>
          <a:xfrm>
            <a:off x="3500704" y="6482119"/>
            <a:ext cx="2133600" cy="365125"/>
          </a:xfrm>
        </p:spPr>
        <p:txBody>
          <a:bodyPr/>
          <a:lstStyle/>
          <a:p>
            <a:fld id="{9CDC3FFB-3268-453B-B185-AB33BF655EEC}" type="slidenum">
              <a:rPr lang="fi-FI" smtClean="0"/>
              <a:t>24</a:t>
            </a:fld>
            <a:endParaRPr lang="fi-FI"/>
          </a:p>
        </p:txBody>
      </p:sp>
      <p:sp>
        <p:nvSpPr>
          <p:cNvPr id="4" name="Date Placeholder 3">
            <a:extLst>
              <a:ext uri="{FF2B5EF4-FFF2-40B4-BE49-F238E27FC236}">
                <a16:creationId xmlns:a16="http://schemas.microsoft.com/office/drawing/2014/main" xmlns="" id="{952F4A84-9F11-4131-AEFF-A75F67CBAFAC}"/>
              </a:ext>
            </a:extLst>
          </p:cNvPr>
          <p:cNvSpPr>
            <a:spLocks noGrp="1"/>
          </p:cNvSpPr>
          <p:nvPr>
            <p:ph type="dt" sz="half" idx="14"/>
          </p:nvPr>
        </p:nvSpPr>
        <p:spPr>
          <a:xfrm>
            <a:off x="6553200" y="6463634"/>
            <a:ext cx="2133600" cy="365125"/>
          </a:xfrm>
        </p:spPr>
        <p:txBody>
          <a:bodyPr/>
          <a:lstStyle/>
          <a:p>
            <a:fld id="{198EBE80-3C43-4C46-B655-FD1A590E76A7}" type="datetime1">
              <a:rPr lang="fi-FI" smtClean="0"/>
              <a:t>25.10.2017</a:t>
            </a:fld>
            <a:endParaRPr lang="fi-FI"/>
          </a:p>
        </p:txBody>
      </p:sp>
      <p:grpSp>
        <p:nvGrpSpPr>
          <p:cNvPr id="10" name="Group 9">
            <a:extLst>
              <a:ext uri="{FF2B5EF4-FFF2-40B4-BE49-F238E27FC236}">
                <a16:creationId xmlns:a16="http://schemas.microsoft.com/office/drawing/2014/main" xmlns="" id="{62AAC0F8-ADAA-4537-92C4-8034299FD74B}"/>
              </a:ext>
            </a:extLst>
          </p:cNvPr>
          <p:cNvGrpSpPr/>
          <p:nvPr/>
        </p:nvGrpSpPr>
        <p:grpSpPr>
          <a:xfrm>
            <a:off x="358278" y="1624582"/>
            <a:ext cx="8444274" cy="4900762"/>
            <a:chOff x="358278" y="1412776"/>
            <a:chExt cx="8444274" cy="4900762"/>
          </a:xfrm>
        </p:grpSpPr>
        <p:pic>
          <p:nvPicPr>
            <p:cNvPr id="5" name="Picture 4">
              <a:extLst>
                <a:ext uri="{FF2B5EF4-FFF2-40B4-BE49-F238E27FC236}">
                  <a16:creationId xmlns:a16="http://schemas.microsoft.com/office/drawing/2014/main" xmlns="" id="{BBFCEC79-7927-4E66-9619-FBFD59BDDA24}"/>
                </a:ext>
              </a:extLst>
            </p:cNvPr>
            <p:cNvPicPr>
              <a:picLocks noChangeAspect="1"/>
            </p:cNvPicPr>
            <p:nvPr/>
          </p:nvPicPr>
          <p:blipFill>
            <a:blip r:embed="rId2"/>
            <a:stretch>
              <a:fillRect/>
            </a:stretch>
          </p:blipFill>
          <p:spPr>
            <a:xfrm>
              <a:off x="673900" y="1485295"/>
              <a:ext cx="7672581" cy="4828243"/>
            </a:xfrm>
            <a:prstGeom prst="rect">
              <a:avLst/>
            </a:prstGeom>
          </p:spPr>
        </p:pic>
        <p:sp>
          <p:nvSpPr>
            <p:cNvPr id="7" name="TextBox 6">
              <a:extLst>
                <a:ext uri="{FF2B5EF4-FFF2-40B4-BE49-F238E27FC236}">
                  <a16:creationId xmlns:a16="http://schemas.microsoft.com/office/drawing/2014/main" xmlns="" id="{48657DEB-E37E-44AA-BEEB-F97E48F43FAE}"/>
                </a:ext>
              </a:extLst>
            </p:cNvPr>
            <p:cNvSpPr txBox="1"/>
            <p:nvPr/>
          </p:nvSpPr>
          <p:spPr>
            <a:xfrm>
              <a:off x="7426919" y="1777034"/>
              <a:ext cx="726481" cy="338554"/>
            </a:xfrm>
            <a:prstGeom prst="rect">
              <a:avLst/>
            </a:prstGeom>
            <a:solidFill>
              <a:schemeClr val="bg1"/>
            </a:solidFill>
            <a:ln>
              <a:solidFill>
                <a:schemeClr val="accent1"/>
              </a:solidFill>
            </a:ln>
          </p:spPr>
          <p:txBody>
            <a:bodyPr wrap="none" rtlCol="0">
              <a:spAutoFit/>
            </a:bodyPr>
            <a:lstStyle/>
            <a:p>
              <a:r>
                <a:rPr lang="fi-FI" sz="1600"/>
                <a:t>n=930</a:t>
              </a:r>
            </a:p>
          </p:txBody>
        </p:sp>
        <p:grpSp>
          <p:nvGrpSpPr>
            <p:cNvPr id="9" name="Group 8">
              <a:extLst>
                <a:ext uri="{FF2B5EF4-FFF2-40B4-BE49-F238E27FC236}">
                  <a16:creationId xmlns:a16="http://schemas.microsoft.com/office/drawing/2014/main" xmlns="" id="{463C6C66-3A1A-4990-A968-3BC33CCBFA71}"/>
                </a:ext>
              </a:extLst>
            </p:cNvPr>
            <p:cNvGrpSpPr/>
            <p:nvPr/>
          </p:nvGrpSpPr>
          <p:grpSpPr>
            <a:xfrm>
              <a:off x="358278" y="1412776"/>
              <a:ext cx="8444274" cy="4900762"/>
              <a:chOff x="358278" y="1675461"/>
              <a:chExt cx="8444274" cy="4900762"/>
            </a:xfrm>
          </p:grpSpPr>
          <p:sp>
            <p:nvSpPr>
              <p:cNvPr id="6" name="TextBox 5">
                <a:extLst>
                  <a:ext uri="{FF2B5EF4-FFF2-40B4-BE49-F238E27FC236}">
                    <a16:creationId xmlns:a16="http://schemas.microsoft.com/office/drawing/2014/main" xmlns="" id="{A20401F1-60EB-47BF-AE8F-1DD594596259}"/>
                  </a:ext>
                </a:extLst>
              </p:cNvPr>
              <p:cNvSpPr txBox="1"/>
              <p:nvPr/>
            </p:nvSpPr>
            <p:spPr>
              <a:xfrm rot="16200000">
                <a:off x="-1671490" y="3705229"/>
                <a:ext cx="4705867" cy="646331"/>
              </a:xfrm>
              <a:prstGeom prst="rect">
                <a:avLst/>
              </a:prstGeom>
              <a:solidFill>
                <a:schemeClr val="bg1"/>
              </a:solidFill>
            </p:spPr>
            <p:txBody>
              <a:bodyPr wrap="square" rtlCol="0">
                <a:spAutoFit/>
              </a:bodyPr>
              <a:lstStyle/>
              <a:p>
                <a:r>
                  <a:rPr lang="fi-FI" sz="1200"/>
                  <a:t>                                     </a:t>
                </a:r>
                <a:r>
                  <a:rPr lang="fi-FI" sz="1200">
                    <a:solidFill>
                      <a:schemeClr val="accent2"/>
                    </a:solidFill>
                  </a:rPr>
                  <a:t>Asian kehitysaste</a:t>
                </a:r>
              </a:p>
              <a:p>
                <a:r>
                  <a:rPr lang="fi-FI" sz="1200"/>
                  <a:t>        Kunnossa               Parantamisen              Kaukana </a:t>
                </a:r>
              </a:p>
              <a:p>
                <a:r>
                  <a:rPr lang="fi-FI" sz="1200"/>
                  <a:t>                                     varaa                         tavoitteesta</a:t>
                </a:r>
              </a:p>
            </p:txBody>
          </p:sp>
          <p:sp>
            <p:nvSpPr>
              <p:cNvPr id="8" name="TextBox 7">
                <a:extLst>
                  <a:ext uri="{FF2B5EF4-FFF2-40B4-BE49-F238E27FC236}">
                    <a16:creationId xmlns:a16="http://schemas.microsoft.com/office/drawing/2014/main" xmlns="" id="{40BDFF47-8941-4C99-8E16-D3A967B14777}"/>
                  </a:ext>
                </a:extLst>
              </p:cNvPr>
              <p:cNvSpPr txBox="1"/>
              <p:nvPr/>
            </p:nvSpPr>
            <p:spPr>
              <a:xfrm>
                <a:off x="827584" y="6268446"/>
                <a:ext cx="7974968" cy="307777"/>
              </a:xfrm>
              <a:prstGeom prst="rect">
                <a:avLst/>
              </a:prstGeom>
              <a:solidFill>
                <a:schemeClr val="bg1"/>
              </a:solidFill>
            </p:spPr>
            <p:txBody>
              <a:bodyPr wrap="square" rtlCol="0">
                <a:spAutoFit/>
              </a:bodyPr>
              <a:lstStyle/>
              <a:p>
                <a:r>
                  <a:rPr lang="fi-FI" sz="1400"/>
                  <a:t>      Yhtä mieltä            </a:t>
                </a:r>
                <a:r>
                  <a:rPr lang="fi-FI" sz="1400">
                    <a:solidFill>
                      <a:schemeClr val="accent2"/>
                    </a:solidFill>
                  </a:rPr>
                  <a:t>Mielipiteiden hajonta on melko suppeaa</a:t>
                </a:r>
                <a:r>
                  <a:rPr lang="fi-FI" sz="1400"/>
                  <a:t>               Mielipiteet eriävät</a:t>
                </a:r>
              </a:p>
            </p:txBody>
          </p:sp>
        </p:grpSp>
      </p:grpSp>
    </p:spTree>
    <p:extLst>
      <p:ext uri="{BB962C8B-B14F-4D97-AF65-F5344CB8AC3E}">
        <p14:creationId xmlns:p14="http://schemas.microsoft.com/office/powerpoint/2010/main" val="421008136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D3DB5A9D-88A5-45E0-B441-0285C4FFCECF}"/>
              </a:ext>
            </a:extLst>
          </p:cNvPr>
          <p:cNvSpPr>
            <a:spLocks noGrp="1"/>
          </p:cNvSpPr>
          <p:nvPr>
            <p:ph type="title"/>
          </p:nvPr>
        </p:nvSpPr>
        <p:spPr>
          <a:xfrm>
            <a:off x="364452" y="302749"/>
            <a:ext cx="8405217" cy="1143000"/>
          </a:xfrm>
        </p:spPr>
        <p:txBody>
          <a:bodyPr/>
          <a:lstStyle/>
          <a:p>
            <a:r>
              <a:rPr lang="fi-FI" sz="2400"/>
              <a:t>Työssä onnistumista, uudistumista, tavoit-</a:t>
            </a:r>
            <a:br>
              <a:rPr lang="fi-FI" sz="2400"/>
            </a:br>
            <a:r>
              <a:rPr lang="fi-FI" sz="2400"/>
              <a:t>teisiin pääsemistä ja työhyvinvointia tukevat asiat eri osallistujaryhmissä </a:t>
            </a:r>
            <a:r>
              <a:rPr lang="fi-FI" sz="1400"/>
              <a:t>(asteikko: kunnossa / parantamisen varaa / kaukana tavoitteesta)</a:t>
            </a:r>
          </a:p>
        </p:txBody>
      </p:sp>
      <p:sp>
        <p:nvSpPr>
          <p:cNvPr id="3" name="Slide Number Placeholder 2">
            <a:extLst>
              <a:ext uri="{FF2B5EF4-FFF2-40B4-BE49-F238E27FC236}">
                <a16:creationId xmlns:a16="http://schemas.microsoft.com/office/drawing/2014/main" xmlns="" id="{17762AFF-0446-4EE8-BD82-15C6E9BB7F75}"/>
              </a:ext>
            </a:extLst>
          </p:cNvPr>
          <p:cNvSpPr>
            <a:spLocks noGrp="1"/>
          </p:cNvSpPr>
          <p:nvPr>
            <p:ph type="sldNum" sz="quarter" idx="16"/>
          </p:nvPr>
        </p:nvSpPr>
        <p:spPr>
          <a:xfrm>
            <a:off x="3500704" y="6490586"/>
            <a:ext cx="2133600" cy="365125"/>
          </a:xfrm>
        </p:spPr>
        <p:txBody>
          <a:bodyPr/>
          <a:lstStyle/>
          <a:p>
            <a:fld id="{9CDC3FFB-3268-453B-B185-AB33BF655EEC}" type="slidenum">
              <a:rPr lang="fi-FI" smtClean="0"/>
              <a:t>25</a:t>
            </a:fld>
            <a:endParaRPr lang="fi-FI"/>
          </a:p>
        </p:txBody>
      </p:sp>
      <p:sp>
        <p:nvSpPr>
          <p:cNvPr id="4" name="Date Placeholder 3">
            <a:extLst>
              <a:ext uri="{FF2B5EF4-FFF2-40B4-BE49-F238E27FC236}">
                <a16:creationId xmlns:a16="http://schemas.microsoft.com/office/drawing/2014/main" xmlns="" id="{981B10BE-4959-4CC8-8DD6-570F97058D68}"/>
              </a:ext>
            </a:extLst>
          </p:cNvPr>
          <p:cNvSpPr>
            <a:spLocks noGrp="1"/>
          </p:cNvSpPr>
          <p:nvPr>
            <p:ph type="dt" sz="half" idx="14"/>
          </p:nvPr>
        </p:nvSpPr>
        <p:spPr>
          <a:xfrm>
            <a:off x="6553200" y="6472101"/>
            <a:ext cx="2133600" cy="365125"/>
          </a:xfrm>
        </p:spPr>
        <p:txBody>
          <a:bodyPr/>
          <a:lstStyle/>
          <a:p>
            <a:fld id="{198EBE80-3C43-4C46-B655-FD1A590E76A7}" type="datetime1">
              <a:rPr lang="fi-FI" smtClean="0"/>
              <a:t>25.10.2017</a:t>
            </a:fld>
            <a:endParaRPr lang="fi-FI"/>
          </a:p>
        </p:txBody>
      </p:sp>
      <p:grpSp>
        <p:nvGrpSpPr>
          <p:cNvPr id="8" name="Group 7">
            <a:extLst>
              <a:ext uri="{FF2B5EF4-FFF2-40B4-BE49-F238E27FC236}">
                <a16:creationId xmlns:a16="http://schemas.microsoft.com/office/drawing/2014/main" xmlns="" id="{D1F72050-1B27-4E92-8145-FC5D9E889E91}"/>
              </a:ext>
            </a:extLst>
          </p:cNvPr>
          <p:cNvGrpSpPr/>
          <p:nvPr/>
        </p:nvGrpSpPr>
        <p:grpSpPr>
          <a:xfrm>
            <a:off x="271805" y="1576388"/>
            <a:ext cx="8620675" cy="5020964"/>
            <a:chOff x="271805" y="1576388"/>
            <a:chExt cx="8620675" cy="5020964"/>
          </a:xfrm>
        </p:grpSpPr>
        <p:pic>
          <p:nvPicPr>
            <p:cNvPr id="6" name="Picture 5">
              <a:extLst>
                <a:ext uri="{FF2B5EF4-FFF2-40B4-BE49-F238E27FC236}">
                  <a16:creationId xmlns:a16="http://schemas.microsoft.com/office/drawing/2014/main" xmlns="" id="{C9DD927E-1C2E-4735-A119-FE6578C7F970}"/>
                </a:ext>
              </a:extLst>
            </p:cNvPr>
            <p:cNvPicPr>
              <a:picLocks noChangeAspect="1"/>
            </p:cNvPicPr>
            <p:nvPr/>
          </p:nvPicPr>
          <p:blipFill>
            <a:blip r:embed="rId2"/>
            <a:stretch>
              <a:fillRect/>
            </a:stretch>
          </p:blipFill>
          <p:spPr>
            <a:xfrm>
              <a:off x="271805" y="1576388"/>
              <a:ext cx="8620675" cy="5020964"/>
            </a:xfrm>
            <a:prstGeom prst="rect">
              <a:avLst/>
            </a:prstGeom>
          </p:spPr>
        </p:pic>
        <p:sp>
          <p:nvSpPr>
            <p:cNvPr id="7" name="TextBox 6">
              <a:extLst>
                <a:ext uri="{FF2B5EF4-FFF2-40B4-BE49-F238E27FC236}">
                  <a16:creationId xmlns:a16="http://schemas.microsoft.com/office/drawing/2014/main" xmlns="" id="{F6411C81-9D16-41E2-BE38-323EB56079B3}"/>
                </a:ext>
              </a:extLst>
            </p:cNvPr>
            <p:cNvSpPr txBox="1"/>
            <p:nvPr/>
          </p:nvSpPr>
          <p:spPr>
            <a:xfrm>
              <a:off x="1619672" y="6018172"/>
              <a:ext cx="7200799" cy="276999"/>
            </a:xfrm>
            <a:prstGeom prst="rect">
              <a:avLst/>
            </a:prstGeom>
            <a:solidFill>
              <a:schemeClr val="bg1"/>
            </a:solidFill>
          </p:spPr>
          <p:txBody>
            <a:bodyPr wrap="square" rtlCol="0">
              <a:spAutoFit/>
            </a:bodyPr>
            <a:lstStyle/>
            <a:p>
              <a:r>
                <a:rPr lang="fi-FI" sz="1200"/>
                <a:t> </a:t>
              </a:r>
              <a:r>
                <a:rPr lang="fi-FI" sz="1200">
                  <a:solidFill>
                    <a:schemeClr val="accent2"/>
                  </a:solidFill>
                </a:rPr>
                <a:t>Asian kehitysaste:    </a:t>
              </a:r>
              <a:r>
                <a:rPr lang="fi-FI" sz="1200"/>
                <a:t>Kunnossa                      Parantamisen varaa                   Kaukana tavoitteesta</a:t>
              </a:r>
            </a:p>
          </p:txBody>
        </p:sp>
      </p:grpSp>
    </p:spTree>
    <p:extLst>
      <p:ext uri="{BB962C8B-B14F-4D97-AF65-F5344CB8AC3E}">
        <p14:creationId xmlns:p14="http://schemas.microsoft.com/office/powerpoint/2010/main" val="2649332588"/>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2F6E6C1C-380D-4519-8C92-F39223E67192}"/>
              </a:ext>
            </a:extLst>
          </p:cNvPr>
          <p:cNvSpPr>
            <a:spLocks noGrp="1"/>
          </p:cNvSpPr>
          <p:nvPr>
            <p:ph type="ctrTitle"/>
          </p:nvPr>
        </p:nvSpPr>
        <p:spPr>
          <a:xfrm>
            <a:off x="1062051" y="1988840"/>
            <a:ext cx="7772400" cy="1440160"/>
          </a:xfrm>
        </p:spPr>
        <p:txBody>
          <a:bodyPr/>
          <a:lstStyle/>
          <a:p>
            <a:r>
              <a:rPr lang="fi-FI"/>
              <a:t>Kehityskeskustelut</a:t>
            </a:r>
            <a:br>
              <a:rPr lang="fi-FI"/>
            </a:br>
            <a:r>
              <a:rPr lang="fi-FI" sz="1200"/>
              <a:t/>
            </a:r>
            <a:br>
              <a:rPr lang="fi-FI" sz="1200"/>
            </a:br>
            <a:r>
              <a:rPr lang="fi-FI" sz="1400" b="0"/>
              <a:t>Kehityskeskustelussa asetetaan tavoitteet sekä tekemiselle että kehittymiselle.</a:t>
            </a:r>
            <a:br>
              <a:rPr lang="fi-FI" sz="1400" b="0"/>
            </a:br>
            <a:r>
              <a:rPr lang="fi-FI" sz="1400" b="0"/>
              <a:t>Mieti asioita oman työsi ja tilanteesi kautta ja ota kantaa niiden tärkeyteen.</a:t>
            </a:r>
            <a:endParaRPr lang="fi-FI" sz="1200" b="0"/>
          </a:p>
        </p:txBody>
      </p:sp>
      <p:pic>
        <p:nvPicPr>
          <p:cNvPr id="3" name="Picture 2">
            <a:extLst>
              <a:ext uri="{FF2B5EF4-FFF2-40B4-BE49-F238E27FC236}">
                <a16:creationId xmlns:a16="http://schemas.microsoft.com/office/drawing/2014/main" xmlns="" id="{1CE2C814-2D25-41B8-95F5-F8E5315F1E6A}"/>
              </a:ext>
            </a:extLst>
          </p:cNvPr>
          <p:cNvPicPr>
            <a:picLocks noChangeAspect="1"/>
          </p:cNvPicPr>
          <p:nvPr/>
        </p:nvPicPr>
        <p:blipFill>
          <a:blip r:embed="rId2"/>
          <a:stretch>
            <a:fillRect/>
          </a:stretch>
        </p:blipFill>
        <p:spPr>
          <a:xfrm>
            <a:off x="1187624" y="3826426"/>
            <a:ext cx="2951819" cy="2065179"/>
          </a:xfrm>
          <a:prstGeom prst="rect">
            <a:avLst/>
          </a:prstGeom>
        </p:spPr>
      </p:pic>
    </p:spTree>
    <p:extLst>
      <p:ext uri="{BB962C8B-B14F-4D97-AF65-F5344CB8AC3E}">
        <p14:creationId xmlns:p14="http://schemas.microsoft.com/office/powerpoint/2010/main" val="4165921245"/>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26940A74-D326-44AD-9D29-5885DB7E1501}"/>
              </a:ext>
            </a:extLst>
          </p:cNvPr>
          <p:cNvSpPr>
            <a:spLocks noGrp="1"/>
          </p:cNvSpPr>
          <p:nvPr>
            <p:ph type="title"/>
          </p:nvPr>
        </p:nvSpPr>
        <p:spPr>
          <a:xfrm>
            <a:off x="415255" y="251947"/>
            <a:ext cx="6419056" cy="1143000"/>
          </a:xfrm>
        </p:spPr>
        <p:txBody>
          <a:bodyPr/>
          <a:lstStyle/>
          <a:p>
            <a:r>
              <a:rPr lang="fi-FI"/>
              <a:t>Kehityskeskusteluasioiden tärkeys työssä onnistumisen kannalta </a:t>
            </a:r>
            <a:r>
              <a:rPr lang="fi-FI" sz="1600"/>
              <a:t>(n=895)</a:t>
            </a:r>
            <a:endParaRPr lang="fi-FI"/>
          </a:p>
        </p:txBody>
      </p:sp>
      <p:sp>
        <p:nvSpPr>
          <p:cNvPr id="3" name="Slide Number Placeholder 2">
            <a:extLst>
              <a:ext uri="{FF2B5EF4-FFF2-40B4-BE49-F238E27FC236}">
                <a16:creationId xmlns:a16="http://schemas.microsoft.com/office/drawing/2014/main" xmlns="" id="{F2886088-5C2C-4CA6-9F1A-C7507F0AD4E5}"/>
              </a:ext>
            </a:extLst>
          </p:cNvPr>
          <p:cNvSpPr>
            <a:spLocks noGrp="1"/>
          </p:cNvSpPr>
          <p:nvPr>
            <p:ph type="sldNum" sz="quarter" idx="16"/>
          </p:nvPr>
        </p:nvSpPr>
        <p:spPr>
          <a:xfrm>
            <a:off x="3500704" y="6346570"/>
            <a:ext cx="2133600" cy="365125"/>
          </a:xfrm>
        </p:spPr>
        <p:txBody>
          <a:bodyPr/>
          <a:lstStyle/>
          <a:p>
            <a:fld id="{9CDC3FFB-3268-453B-B185-AB33BF655EEC}" type="slidenum">
              <a:rPr lang="fi-FI" smtClean="0"/>
              <a:t>27</a:t>
            </a:fld>
            <a:endParaRPr lang="fi-FI"/>
          </a:p>
        </p:txBody>
      </p:sp>
      <p:sp>
        <p:nvSpPr>
          <p:cNvPr id="4" name="Date Placeholder 3">
            <a:extLst>
              <a:ext uri="{FF2B5EF4-FFF2-40B4-BE49-F238E27FC236}">
                <a16:creationId xmlns:a16="http://schemas.microsoft.com/office/drawing/2014/main" xmlns="" id="{952F4A84-9F11-4131-AEFF-A75F67CBAFAC}"/>
              </a:ext>
            </a:extLst>
          </p:cNvPr>
          <p:cNvSpPr>
            <a:spLocks noGrp="1"/>
          </p:cNvSpPr>
          <p:nvPr>
            <p:ph type="dt" sz="half" idx="14"/>
          </p:nvPr>
        </p:nvSpPr>
        <p:spPr>
          <a:xfrm>
            <a:off x="6553200" y="6328085"/>
            <a:ext cx="2133600" cy="365125"/>
          </a:xfrm>
        </p:spPr>
        <p:txBody>
          <a:bodyPr/>
          <a:lstStyle/>
          <a:p>
            <a:fld id="{198EBE80-3C43-4C46-B655-FD1A590E76A7}" type="datetime1">
              <a:rPr lang="fi-FI" smtClean="0"/>
              <a:t>25.10.2017</a:t>
            </a:fld>
            <a:endParaRPr lang="fi-FI"/>
          </a:p>
        </p:txBody>
      </p:sp>
      <p:pic>
        <p:nvPicPr>
          <p:cNvPr id="5" name="Picture 4">
            <a:extLst>
              <a:ext uri="{FF2B5EF4-FFF2-40B4-BE49-F238E27FC236}">
                <a16:creationId xmlns:a16="http://schemas.microsoft.com/office/drawing/2014/main" xmlns="" id="{8CE4738F-7F28-43B3-9057-39B2F1FBE211}"/>
              </a:ext>
            </a:extLst>
          </p:cNvPr>
          <p:cNvPicPr>
            <a:picLocks noChangeAspect="1"/>
          </p:cNvPicPr>
          <p:nvPr/>
        </p:nvPicPr>
        <p:blipFill>
          <a:blip r:embed="rId2"/>
          <a:stretch>
            <a:fillRect/>
          </a:stretch>
        </p:blipFill>
        <p:spPr>
          <a:xfrm>
            <a:off x="373292" y="1208893"/>
            <a:ext cx="8388424" cy="5484317"/>
          </a:xfrm>
          <a:prstGeom prst="rect">
            <a:avLst/>
          </a:prstGeom>
        </p:spPr>
      </p:pic>
      <p:sp>
        <p:nvSpPr>
          <p:cNvPr id="6" name="TextBox 5">
            <a:extLst>
              <a:ext uri="{FF2B5EF4-FFF2-40B4-BE49-F238E27FC236}">
                <a16:creationId xmlns:a16="http://schemas.microsoft.com/office/drawing/2014/main" xmlns="" id="{0136E99C-86F0-4EC1-970E-E05452613F28}"/>
              </a:ext>
            </a:extLst>
          </p:cNvPr>
          <p:cNvSpPr txBox="1"/>
          <p:nvPr/>
        </p:nvSpPr>
        <p:spPr>
          <a:xfrm rot="16200000">
            <a:off x="-1913374" y="3771803"/>
            <a:ext cx="4952513" cy="461665"/>
          </a:xfrm>
          <a:prstGeom prst="rect">
            <a:avLst/>
          </a:prstGeom>
          <a:noFill/>
        </p:spPr>
        <p:txBody>
          <a:bodyPr wrap="square" rtlCol="0">
            <a:spAutoFit/>
          </a:bodyPr>
          <a:lstStyle/>
          <a:p>
            <a:r>
              <a:rPr lang="fi-FI" sz="1200"/>
              <a:t>                            </a:t>
            </a:r>
            <a:r>
              <a:rPr lang="fi-FI" sz="1200">
                <a:solidFill>
                  <a:srgbClr val="0066FF"/>
                </a:solidFill>
              </a:rPr>
              <a:t>Tärkeys työssä onnistumisen kannalta</a:t>
            </a:r>
          </a:p>
          <a:p>
            <a:r>
              <a:rPr lang="fi-FI" sz="1200"/>
              <a:t>       Matala                            Keskitaso                                Korkea</a:t>
            </a:r>
          </a:p>
        </p:txBody>
      </p:sp>
      <p:sp>
        <p:nvSpPr>
          <p:cNvPr id="7" name="TextBox 6">
            <a:extLst>
              <a:ext uri="{FF2B5EF4-FFF2-40B4-BE49-F238E27FC236}">
                <a16:creationId xmlns:a16="http://schemas.microsoft.com/office/drawing/2014/main" xmlns="" id="{28DD129C-A752-410D-ACCB-73D1507ACB17}"/>
              </a:ext>
            </a:extLst>
          </p:cNvPr>
          <p:cNvSpPr txBox="1"/>
          <p:nvPr/>
        </p:nvSpPr>
        <p:spPr>
          <a:xfrm>
            <a:off x="827584" y="6366011"/>
            <a:ext cx="7974968" cy="307777"/>
          </a:xfrm>
          <a:prstGeom prst="rect">
            <a:avLst/>
          </a:prstGeom>
          <a:solidFill>
            <a:schemeClr val="bg1"/>
          </a:solidFill>
        </p:spPr>
        <p:txBody>
          <a:bodyPr wrap="square" rtlCol="0">
            <a:spAutoFit/>
          </a:bodyPr>
          <a:lstStyle/>
          <a:p>
            <a:r>
              <a:rPr lang="fi-FI" sz="1400"/>
              <a:t>           Yhtä mieltä                     </a:t>
            </a:r>
            <a:r>
              <a:rPr lang="fi-FI" sz="1400">
                <a:solidFill>
                  <a:srgbClr val="0066FF"/>
                </a:solidFill>
              </a:rPr>
              <a:t>Mielipiteiden hajonta</a:t>
            </a:r>
            <a:r>
              <a:rPr lang="fi-FI" sz="1400"/>
              <a:t>                           Mielipiteet eriävät</a:t>
            </a:r>
          </a:p>
        </p:txBody>
      </p:sp>
    </p:spTree>
    <p:extLst>
      <p:ext uri="{BB962C8B-B14F-4D97-AF65-F5344CB8AC3E}">
        <p14:creationId xmlns:p14="http://schemas.microsoft.com/office/powerpoint/2010/main" val="2730803205"/>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59F2E516-B782-4490-94D1-6D892C512589}"/>
              </a:ext>
            </a:extLst>
          </p:cNvPr>
          <p:cNvSpPr>
            <a:spLocks noGrp="1"/>
          </p:cNvSpPr>
          <p:nvPr>
            <p:ph type="title"/>
          </p:nvPr>
        </p:nvSpPr>
        <p:spPr/>
        <p:txBody>
          <a:bodyPr/>
          <a:lstStyle/>
          <a:p>
            <a:r>
              <a:rPr lang="fi-FI"/>
              <a:t>Kehityskeskusteluasioiden tärkeys työssä onnistumisen kannalta </a:t>
            </a:r>
            <a:r>
              <a:rPr lang="fi-FI" sz="1400"/>
              <a:t>(n=895)</a:t>
            </a:r>
            <a:endParaRPr lang="fi-FI"/>
          </a:p>
        </p:txBody>
      </p:sp>
      <p:sp>
        <p:nvSpPr>
          <p:cNvPr id="13" name="Content Placeholder 12">
            <a:extLst>
              <a:ext uri="{FF2B5EF4-FFF2-40B4-BE49-F238E27FC236}">
                <a16:creationId xmlns:a16="http://schemas.microsoft.com/office/drawing/2014/main" xmlns="" id="{21C97E08-96BE-475A-B426-445ADC11F69D}"/>
              </a:ext>
            </a:extLst>
          </p:cNvPr>
          <p:cNvSpPr>
            <a:spLocks noGrp="1"/>
          </p:cNvSpPr>
          <p:nvPr>
            <p:ph idx="1"/>
          </p:nvPr>
        </p:nvSpPr>
        <p:spPr>
          <a:xfrm>
            <a:off x="434194" y="1340768"/>
            <a:ext cx="8229600" cy="792088"/>
          </a:xfrm>
        </p:spPr>
        <p:txBody>
          <a:bodyPr/>
          <a:lstStyle/>
          <a:p>
            <a:r>
              <a:rPr lang="fi-FI" sz="1600"/>
              <a:t>Ylivoimaisesti tärkeintä oli työntekijän työn lisäarvon näkyväksi tuleminen</a:t>
            </a:r>
          </a:p>
          <a:p>
            <a:r>
              <a:rPr lang="fi-FI" sz="1600"/>
              <a:t>Vähiten kannatusta saa kehityskeskusteluista luopuminen kokonaan</a:t>
            </a:r>
          </a:p>
        </p:txBody>
      </p:sp>
      <p:sp>
        <p:nvSpPr>
          <p:cNvPr id="3" name="Slide Number Placeholder 2">
            <a:extLst>
              <a:ext uri="{FF2B5EF4-FFF2-40B4-BE49-F238E27FC236}">
                <a16:creationId xmlns:a16="http://schemas.microsoft.com/office/drawing/2014/main" xmlns="" id="{1987B10D-1205-43EE-8F76-6DFF1D72527F}"/>
              </a:ext>
            </a:extLst>
          </p:cNvPr>
          <p:cNvSpPr>
            <a:spLocks noGrp="1"/>
          </p:cNvSpPr>
          <p:nvPr>
            <p:ph type="sldNum" sz="quarter" idx="16"/>
          </p:nvPr>
        </p:nvSpPr>
        <p:spPr/>
        <p:txBody>
          <a:bodyPr/>
          <a:lstStyle/>
          <a:p>
            <a:fld id="{9CDC3FFB-3268-453B-B185-AB33BF655EEC}" type="slidenum">
              <a:rPr lang="fi-FI" smtClean="0"/>
              <a:pPr/>
              <a:t>28</a:t>
            </a:fld>
            <a:endParaRPr lang="fi-FI"/>
          </a:p>
        </p:txBody>
      </p:sp>
      <p:sp>
        <p:nvSpPr>
          <p:cNvPr id="4" name="Date Placeholder 3">
            <a:extLst>
              <a:ext uri="{FF2B5EF4-FFF2-40B4-BE49-F238E27FC236}">
                <a16:creationId xmlns:a16="http://schemas.microsoft.com/office/drawing/2014/main" xmlns="" id="{66F44DBC-2E6B-4939-80D2-503A2113CE4B}"/>
              </a:ext>
            </a:extLst>
          </p:cNvPr>
          <p:cNvSpPr>
            <a:spLocks noGrp="1"/>
          </p:cNvSpPr>
          <p:nvPr>
            <p:ph type="dt" sz="half" idx="14"/>
          </p:nvPr>
        </p:nvSpPr>
        <p:spPr/>
        <p:txBody>
          <a:bodyPr/>
          <a:lstStyle/>
          <a:p>
            <a:fld id="{198EBE80-3C43-4C46-B655-FD1A590E76A7}" type="datetime1">
              <a:rPr lang="fi-FI" smtClean="0"/>
              <a:pPr/>
              <a:t>25.10.2017</a:t>
            </a:fld>
            <a:endParaRPr lang="fi-FI"/>
          </a:p>
        </p:txBody>
      </p:sp>
      <p:graphicFrame>
        <p:nvGraphicFramePr>
          <p:cNvPr id="6" name="Chart 5">
            <a:extLst>
              <a:ext uri="{FF2B5EF4-FFF2-40B4-BE49-F238E27FC236}">
                <a16:creationId xmlns:a16="http://schemas.microsoft.com/office/drawing/2014/main" xmlns="" id="{07240E6D-CACE-41EB-9FF3-0775DDD3C2D5}"/>
              </a:ext>
            </a:extLst>
          </p:cNvPr>
          <p:cNvGraphicFramePr>
            <a:graphicFrameLocks/>
          </p:cNvGraphicFramePr>
          <p:nvPr>
            <p:extLst>
              <p:ext uri="{D42A27DB-BD31-4B8C-83A1-F6EECF244321}">
                <p14:modId xmlns:p14="http://schemas.microsoft.com/office/powerpoint/2010/main" val="262063501"/>
              </p:ext>
            </p:extLst>
          </p:nvPr>
        </p:nvGraphicFramePr>
        <p:xfrm>
          <a:off x="423862" y="2060848"/>
          <a:ext cx="8396611" cy="4176464"/>
        </p:xfrm>
        <a:graphic>
          <a:graphicData uri="http://schemas.openxmlformats.org/drawingml/2006/chart">
            <c:chart xmlns:c="http://schemas.openxmlformats.org/drawingml/2006/chart" xmlns:r="http://schemas.openxmlformats.org/officeDocument/2006/relationships" r:id="rId2"/>
          </a:graphicData>
        </a:graphic>
      </p:graphicFrame>
      <p:sp>
        <p:nvSpPr>
          <p:cNvPr id="7" name="TextBox 6">
            <a:extLst>
              <a:ext uri="{FF2B5EF4-FFF2-40B4-BE49-F238E27FC236}">
                <a16:creationId xmlns:a16="http://schemas.microsoft.com/office/drawing/2014/main" xmlns="" id="{E541B4AF-04F3-4F26-B7AD-67764B053AC7}"/>
              </a:ext>
            </a:extLst>
          </p:cNvPr>
          <p:cNvSpPr txBox="1"/>
          <p:nvPr/>
        </p:nvSpPr>
        <p:spPr>
          <a:xfrm>
            <a:off x="1763689" y="6021288"/>
            <a:ext cx="7056784" cy="288032"/>
          </a:xfrm>
          <a:prstGeom prst="rect">
            <a:avLst/>
          </a:prstGeom>
          <a:noFill/>
        </p:spPr>
        <p:txBody>
          <a:bodyPr wrap="square" rtlCol="0">
            <a:spAutoFit/>
          </a:bodyPr>
          <a:lstStyle/>
          <a:p>
            <a:r>
              <a:rPr lang="fi-FI" sz="1200">
                <a:solidFill>
                  <a:srgbClr val="0066FF"/>
                </a:solidFill>
              </a:rPr>
              <a:t>Tärkeys työssä onnistumisen kannalta:   </a:t>
            </a:r>
            <a:r>
              <a:rPr lang="fi-FI" sz="1200"/>
              <a:t>Matala                         Keskitaso             Korkea</a:t>
            </a:r>
          </a:p>
        </p:txBody>
      </p:sp>
    </p:spTree>
    <p:extLst>
      <p:ext uri="{BB962C8B-B14F-4D97-AF65-F5344CB8AC3E}">
        <p14:creationId xmlns:p14="http://schemas.microsoft.com/office/powerpoint/2010/main" val="3342752582"/>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78F7CF16-96D9-453C-8033-F5D8EFA8D53C}"/>
              </a:ext>
            </a:extLst>
          </p:cNvPr>
          <p:cNvSpPr>
            <a:spLocks noGrp="1"/>
          </p:cNvSpPr>
          <p:nvPr>
            <p:ph type="title"/>
          </p:nvPr>
        </p:nvSpPr>
        <p:spPr>
          <a:xfrm>
            <a:off x="306594" y="278243"/>
            <a:ext cx="7920880" cy="1143000"/>
          </a:xfrm>
        </p:spPr>
        <p:txBody>
          <a:bodyPr/>
          <a:lstStyle/>
          <a:p>
            <a:r>
              <a:rPr lang="fi-FI" sz="2800"/>
              <a:t>Kehityskeskusteluasioiden tärkeys </a:t>
            </a:r>
            <a:br>
              <a:rPr lang="fi-FI" sz="2800"/>
            </a:br>
            <a:r>
              <a:rPr lang="fi-FI" sz="2800"/>
              <a:t>työssä onnistumisen kannalta eri ryhmissä</a:t>
            </a:r>
          </a:p>
        </p:txBody>
      </p:sp>
      <p:sp>
        <p:nvSpPr>
          <p:cNvPr id="3" name="Slide Number Placeholder 2">
            <a:extLst>
              <a:ext uri="{FF2B5EF4-FFF2-40B4-BE49-F238E27FC236}">
                <a16:creationId xmlns:a16="http://schemas.microsoft.com/office/drawing/2014/main" xmlns="" id="{BEA59042-DA53-444D-BA06-4053B6894833}"/>
              </a:ext>
            </a:extLst>
          </p:cNvPr>
          <p:cNvSpPr>
            <a:spLocks noGrp="1"/>
          </p:cNvSpPr>
          <p:nvPr>
            <p:ph type="sldNum" sz="quarter" idx="16"/>
          </p:nvPr>
        </p:nvSpPr>
        <p:spPr>
          <a:xfrm>
            <a:off x="3500704" y="6490586"/>
            <a:ext cx="2133600" cy="365125"/>
          </a:xfrm>
        </p:spPr>
        <p:txBody>
          <a:bodyPr/>
          <a:lstStyle/>
          <a:p>
            <a:fld id="{9CDC3FFB-3268-453B-B185-AB33BF655EEC}" type="slidenum">
              <a:rPr lang="fi-FI" smtClean="0"/>
              <a:t>29</a:t>
            </a:fld>
            <a:endParaRPr lang="fi-FI"/>
          </a:p>
        </p:txBody>
      </p:sp>
      <p:sp>
        <p:nvSpPr>
          <p:cNvPr id="4" name="Date Placeholder 3">
            <a:extLst>
              <a:ext uri="{FF2B5EF4-FFF2-40B4-BE49-F238E27FC236}">
                <a16:creationId xmlns:a16="http://schemas.microsoft.com/office/drawing/2014/main" xmlns="" id="{F26EDFF6-891F-4629-B5F8-3D3CF139019F}"/>
              </a:ext>
            </a:extLst>
          </p:cNvPr>
          <p:cNvSpPr>
            <a:spLocks noGrp="1"/>
          </p:cNvSpPr>
          <p:nvPr>
            <p:ph type="dt" sz="half" idx="14"/>
          </p:nvPr>
        </p:nvSpPr>
        <p:spPr/>
        <p:txBody>
          <a:bodyPr/>
          <a:lstStyle/>
          <a:p>
            <a:fld id="{198EBE80-3C43-4C46-B655-FD1A590E76A7}" type="datetime1">
              <a:rPr lang="fi-FI" smtClean="0"/>
              <a:t>25.10.2017</a:t>
            </a:fld>
            <a:endParaRPr lang="fi-FI"/>
          </a:p>
        </p:txBody>
      </p:sp>
      <p:pic>
        <p:nvPicPr>
          <p:cNvPr id="5" name="Picture 4">
            <a:extLst>
              <a:ext uri="{FF2B5EF4-FFF2-40B4-BE49-F238E27FC236}">
                <a16:creationId xmlns:a16="http://schemas.microsoft.com/office/drawing/2014/main" xmlns="" id="{C63ABE22-9D66-4589-9C85-FB5EA2E5BAD1}"/>
              </a:ext>
            </a:extLst>
          </p:cNvPr>
          <p:cNvPicPr>
            <a:picLocks noChangeAspect="1"/>
          </p:cNvPicPr>
          <p:nvPr/>
        </p:nvPicPr>
        <p:blipFill>
          <a:blip r:embed="rId2"/>
          <a:stretch>
            <a:fillRect/>
          </a:stretch>
        </p:blipFill>
        <p:spPr>
          <a:xfrm>
            <a:off x="251520" y="1552912"/>
            <a:ext cx="8640960" cy="5019039"/>
          </a:xfrm>
          <a:prstGeom prst="rect">
            <a:avLst/>
          </a:prstGeom>
        </p:spPr>
      </p:pic>
    </p:spTree>
    <p:extLst>
      <p:ext uri="{BB962C8B-B14F-4D97-AF65-F5344CB8AC3E}">
        <p14:creationId xmlns:p14="http://schemas.microsoft.com/office/powerpoint/2010/main" val="1820004668"/>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B68CEA61-44EA-4439-9129-44143A4EF475}"/>
              </a:ext>
            </a:extLst>
          </p:cNvPr>
          <p:cNvSpPr>
            <a:spLocks noGrp="1"/>
          </p:cNvSpPr>
          <p:nvPr>
            <p:ph type="title"/>
          </p:nvPr>
        </p:nvSpPr>
        <p:spPr/>
        <p:txBody>
          <a:bodyPr/>
          <a:lstStyle/>
          <a:p>
            <a:r>
              <a:rPr lang="fi-FI" sz="2400"/>
              <a:t>Kuinka työn arvioinnista / mittaamisesta ja kehitys-keskusteluista saataisiin enemmän hyötyä irti? </a:t>
            </a:r>
            <a:r>
              <a:rPr lang="fi-FI" sz="1600"/>
              <a:t>(n=620)</a:t>
            </a:r>
            <a:endParaRPr lang="fi-FI" sz="2400"/>
          </a:p>
        </p:txBody>
      </p:sp>
      <p:sp>
        <p:nvSpPr>
          <p:cNvPr id="3" name="Content Placeholder 2">
            <a:extLst>
              <a:ext uri="{FF2B5EF4-FFF2-40B4-BE49-F238E27FC236}">
                <a16:creationId xmlns:a16="http://schemas.microsoft.com/office/drawing/2014/main" xmlns="" id="{DAF17011-E8B2-4C86-AA66-688F88CEBC18}"/>
              </a:ext>
            </a:extLst>
          </p:cNvPr>
          <p:cNvSpPr>
            <a:spLocks noGrp="1"/>
          </p:cNvSpPr>
          <p:nvPr>
            <p:ph idx="1"/>
          </p:nvPr>
        </p:nvSpPr>
        <p:spPr>
          <a:xfrm>
            <a:off x="457200" y="1417638"/>
            <a:ext cx="8363272" cy="4632324"/>
          </a:xfrm>
        </p:spPr>
        <p:txBody>
          <a:bodyPr/>
          <a:lstStyle/>
          <a:p>
            <a:pPr>
              <a:buFont typeface="Arial" panose="020B0604020202020204" pitchFamily="34" charset="0"/>
              <a:buChar char="•"/>
            </a:pPr>
            <a:r>
              <a:rPr lang="fi-FI"/>
              <a:t>Osa nostaa esiin samoja asioita kuin edellisen sivun tärkeysarvioinnissa </a:t>
            </a:r>
          </a:p>
          <a:p>
            <a:pPr>
              <a:buFont typeface="Arial" panose="020B0604020202020204" pitchFamily="34" charset="0"/>
              <a:buChar char="•"/>
            </a:pPr>
            <a:r>
              <a:rPr lang="fi-FI"/>
              <a:t>Hyvin paljon erilaisia näkemyksiä ja perusteluita omalle ajatukselle</a:t>
            </a:r>
          </a:p>
          <a:p>
            <a:pPr>
              <a:buFont typeface="Arial" panose="020B0604020202020204" pitchFamily="34" charset="0"/>
              <a:buChar char="•"/>
            </a:pPr>
            <a:r>
              <a:rPr lang="fi-FI"/>
              <a:t>Toistuvia ehdotuksia hyödyn parantamiseksi</a:t>
            </a:r>
          </a:p>
          <a:p>
            <a:pPr lvl="1"/>
            <a:r>
              <a:rPr lang="fi-FI" sz="1600"/>
              <a:t>Keskustelu useammin kuin kerran vuodessa, jatkuva prosessi, pitkin vuotta</a:t>
            </a:r>
          </a:p>
          <a:p>
            <a:pPr lvl="1"/>
            <a:r>
              <a:rPr lang="fi-FI" sz="1600"/>
              <a:t>Joustavaa ja säännöllistä</a:t>
            </a:r>
          </a:p>
          <a:p>
            <a:pPr lvl="1"/>
            <a:r>
              <a:rPr lang="fi-FI" sz="1600"/>
              <a:t>Irti palkkavaikutteisuudesta (suoritusarviointi &gt; vaikutus palkkaukseen)</a:t>
            </a:r>
          </a:p>
          <a:p>
            <a:pPr lvl="1"/>
            <a:r>
              <a:rPr lang="fi-FI" sz="1600"/>
              <a:t>Alaisen valmistautuminen on tärkeää</a:t>
            </a:r>
          </a:p>
          <a:p>
            <a:pPr lvl="1"/>
            <a:r>
              <a:rPr lang="fi-FI" sz="1600"/>
              <a:t>Esimiehen motivaatio, kiinnostus, sitoutuminen ja panostus kehityskeskusteluun</a:t>
            </a:r>
          </a:p>
          <a:p>
            <a:pPr lvl="1"/>
            <a:r>
              <a:rPr lang="fi-FI" sz="1600"/>
              <a:t>Esimiehen oma osaaminen, alaisen työn tuntemus</a:t>
            </a:r>
          </a:p>
          <a:p>
            <a:pPr lvl="1"/>
            <a:r>
              <a:rPr lang="fi-FI" sz="1600"/>
              <a:t>Irti muodollisuudesta, irti jäykästä lomakkeen täyttämisestä</a:t>
            </a:r>
          </a:p>
          <a:p>
            <a:pPr lvl="1"/>
            <a:r>
              <a:rPr lang="fi-FI" sz="1600"/>
              <a:t>Enemmän työn tavoitteiden näkökulmasta</a:t>
            </a:r>
          </a:p>
          <a:p>
            <a:pPr lvl="1"/>
            <a:r>
              <a:rPr lang="fi-FI" sz="1600"/>
              <a:t>Ei esimiehelle pelkkää ”pakkopullaa” pahimmillaan usean keskustelun ryöppynä</a:t>
            </a:r>
          </a:p>
        </p:txBody>
      </p:sp>
      <p:sp>
        <p:nvSpPr>
          <p:cNvPr id="4" name="Slide Number Placeholder 3">
            <a:extLst>
              <a:ext uri="{FF2B5EF4-FFF2-40B4-BE49-F238E27FC236}">
                <a16:creationId xmlns:a16="http://schemas.microsoft.com/office/drawing/2014/main" xmlns="" id="{7D99E5BA-CD9B-4699-917B-9FA674FB9781}"/>
              </a:ext>
            </a:extLst>
          </p:cNvPr>
          <p:cNvSpPr>
            <a:spLocks noGrp="1"/>
          </p:cNvSpPr>
          <p:nvPr>
            <p:ph type="sldNum" sz="quarter" idx="16"/>
          </p:nvPr>
        </p:nvSpPr>
        <p:spPr/>
        <p:txBody>
          <a:bodyPr/>
          <a:lstStyle/>
          <a:p>
            <a:fld id="{9CDC3FFB-3268-453B-B185-AB33BF655EEC}" type="slidenum">
              <a:rPr lang="fi-FI" smtClean="0"/>
              <a:t>30</a:t>
            </a:fld>
            <a:endParaRPr lang="fi-FI" dirty="0"/>
          </a:p>
        </p:txBody>
      </p:sp>
      <p:sp>
        <p:nvSpPr>
          <p:cNvPr id="5" name="Date Placeholder 4">
            <a:extLst>
              <a:ext uri="{FF2B5EF4-FFF2-40B4-BE49-F238E27FC236}">
                <a16:creationId xmlns:a16="http://schemas.microsoft.com/office/drawing/2014/main" xmlns="" id="{7C8A96B0-A472-42F0-AFFC-7F4C8543FA71}"/>
              </a:ext>
            </a:extLst>
          </p:cNvPr>
          <p:cNvSpPr>
            <a:spLocks noGrp="1"/>
          </p:cNvSpPr>
          <p:nvPr>
            <p:ph type="dt" sz="half" idx="14"/>
          </p:nvPr>
        </p:nvSpPr>
        <p:spPr/>
        <p:txBody>
          <a:bodyPr/>
          <a:lstStyle/>
          <a:p>
            <a:fld id="{7E7AF73A-07D4-4C36-BB4E-DA92BC2F8A57}" type="datetime1">
              <a:rPr lang="fi-FI" smtClean="0"/>
              <a:t>25.10.2017</a:t>
            </a:fld>
            <a:endParaRPr lang="fi-FI"/>
          </a:p>
        </p:txBody>
      </p:sp>
      <p:sp>
        <p:nvSpPr>
          <p:cNvPr id="7" name="TextBox 6">
            <a:extLst>
              <a:ext uri="{FF2B5EF4-FFF2-40B4-BE49-F238E27FC236}">
                <a16:creationId xmlns:a16="http://schemas.microsoft.com/office/drawing/2014/main" xmlns="" id="{DD1D355B-F185-4814-B7C4-4A646121904A}"/>
              </a:ext>
            </a:extLst>
          </p:cNvPr>
          <p:cNvSpPr txBox="1"/>
          <p:nvPr/>
        </p:nvSpPr>
        <p:spPr>
          <a:xfrm>
            <a:off x="281270" y="5362876"/>
            <a:ext cx="8568952" cy="584775"/>
          </a:xfrm>
          <a:prstGeom prst="rect">
            <a:avLst/>
          </a:prstGeom>
          <a:noFill/>
        </p:spPr>
        <p:txBody>
          <a:bodyPr wrap="square" rtlCol="0">
            <a:spAutoFit/>
          </a:bodyPr>
          <a:lstStyle/>
          <a:p>
            <a:pPr algn="ctr"/>
            <a:r>
              <a:rPr lang="fi-FI" sz="1600" i="1"/>
              <a:t>”Perinteisestä kerran vuodessa täytettävästä raportista pitää luopua ja mennä joustavaan jatkuvaan keskustelukulttuuriin. Joku työkalu tällaista toimintaa tukemaan tarvitaan.”</a:t>
            </a:r>
          </a:p>
        </p:txBody>
      </p:sp>
    </p:spTree>
    <p:extLst>
      <p:ext uri="{BB962C8B-B14F-4D97-AF65-F5344CB8AC3E}">
        <p14:creationId xmlns:p14="http://schemas.microsoft.com/office/powerpoint/2010/main" val="2181533974"/>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F3A1935F-5133-4E6E-AB98-C08BD75A7A39}"/>
              </a:ext>
            </a:extLst>
          </p:cNvPr>
          <p:cNvSpPr>
            <a:spLocks noGrp="1"/>
          </p:cNvSpPr>
          <p:nvPr>
            <p:ph type="title"/>
          </p:nvPr>
        </p:nvSpPr>
        <p:spPr/>
        <p:txBody>
          <a:bodyPr/>
          <a:lstStyle/>
          <a:p>
            <a:r>
              <a:rPr lang="fi-FI" sz="2400"/>
              <a:t>Mieti edelleen työn arviointia, mittaamista ja kehitys-keskusteluja. Mistä tulisi luopua tai mitä lopettaa? </a:t>
            </a:r>
            <a:r>
              <a:rPr lang="fi-FI" sz="1600"/>
              <a:t>(n=558)</a:t>
            </a:r>
            <a:endParaRPr lang="fi-FI" sz="2400"/>
          </a:p>
        </p:txBody>
      </p:sp>
      <p:sp>
        <p:nvSpPr>
          <p:cNvPr id="3" name="Content Placeholder 2">
            <a:extLst>
              <a:ext uri="{FF2B5EF4-FFF2-40B4-BE49-F238E27FC236}">
                <a16:creationId xmlns:a16="http://schemas.microsoft.com/office/drawing/2014/main" xmlns="" id="{9E26A581-AC1A-46BE-86ED-6CA21E3D3BC1}"/>
              </a:ext>
            </a:extLst>
          </p:cNvPr>
          <p:cNvSpPr>
            <a:spLocks noGrp="1"/>
          </p:cNvSpPr>
          <p:nvPr>
            <p:ph idx="1"/>
          </p:nvPr>
        </p:nvSpPr>
        <p:spPr>
          <a:xfrm>
            <a:off x="457200" y="1340769"/>
            <a:ext cx="8435280" cy="4785396"/>
          </a:xfrm>
        </p:spPr>
        <p:txBody>
          <a:bodyPr/>
          <a:lstStyle/>
          <a:p>
            <a:pPr marL="0" indent="0">
              <a:buNone/>
            </a:pPr>
            <a:r>
              <a:rPr lang="fi-FI"/>
              <a:t>Kommentteja mistä luopua tai mitä lopettaa:</a:t>
            </a:r>
          </a:p>
          <a:p>
            <a:pPr lvl="1"/>
            <a:r>
              <a:rPr lang="fi-FI" sz="1600" b="1" u="sng"/>
              <a:t>Palkoista keskustelemiset, palkkaan sidottu suoritusarviointi</a:t>
            </a:r>
          </a:p>
          <a:p>
            <a:pPr lvl="1"/>
            <a:r>
              <a:rPr lang="fi-FI" sz="1600" b="1" u="sng"/>
              <a:t>Kerta vuoteen rutiinikeskustelut, pakkopullamalli</a:t>
            </a:r>
          </a:p>
          <a:p>
            <a:pPr lvl="1"/>
            <a:r>
              <a:rPr lang="fi-FI" sz="1600" b="1" u="sng"/>
              <a:t>Muodon vuoksi kerran vuodessa käytävät massakeskustelut</a:t>
            </a:r>
          </a:p>
          <a:p>
            <a:pPr lvl="1"/>
            <a:r>
              <a:rPr lang="fi-FI" sz="1600" b="1" u="sng"/>
              <a:t>Lomakepohjainen</a:t>
            </a:r>
            <a:r>
              <a:rPr lang="fi-FI" sz="1600"/>
              <a:t> aikuisnäytelmä</a:t>
            </a:r>
          </a:p>
          <a:p>
            <a:pPr lvl="1"/>
            <a:r>
              <a:rPr lang="fi-FI" sz="1600"/>
              <a:t>Kaikenlainen byrokraattispohjainen määräyksiin ja ohjeisiin perustuva kaavakkeiden täyttely ja muu pönötys</a:t>
            </a:r>
          </a:p>
          <a:p>
            <a:pPr lvl="1"/>
            <a:r>
              <a:rPr lang="fi-FI" sz="1600"/>
              <a:t>Näennäistavoitteet</a:t>
            </a:r>
          </a:p>
          <a:p>
            <a:pPr lvl="1"/>
            <a:r>
              <a:rPr lang="fi-FI" sz="1600"/>
              <a:t>Kappalemääräisten tavoitteiden seuraaminen</a:t>
            </a:r>
          </a:p>
          <a:p>
            <a:pPr lvl="1"/>
            <a:r>
              <a:rPr lang="fi-FI" sz="1600"/>
              <a:t>Esimiehen yksinpuhelut</a:t>
            </a:r>
          </a:p>
          <a:p>
            <a:pPr lvl="1"/>
            <a:r>
              <a:rPr lang="fi-FI" sz="1600" i="1"/>
              <a:t>”Nykyisen mallinen pelkkä keskustelu keskustelun vuoksi voidaan kyllä lopettaa”</a:t>
            </a:r>
          </a:p>
          <a:p>
            <a:pPr lvl="1"/>
            <a:r>
              <a:rPr lang="fi-FI" sz="1600" i="1"/>
              <a:t>”Mittaamisella ei ole mitään merkitystä, ellei niitä analysoida ja myöskin palkita, jos sen ansaitsee”</a:t>
            </a:r>
          </a:p>
        </p:txBody>
      </p:sp>
      <p:sp>
        <p:nvSpPr>
          <p:cNvPr id="4" name="Slide Number Placeholder 3">
            <a:extLst>
              <a:ext uri="{FF2B5EF4-FFF2-40B4-BE49-F238E27FC236}">
                <a16:creationId xmlns:a16="http://schemas.microsoft.com/office/drawing/2014/main" xmlns="" id="{DC0382AC-9615-4648-8CC7-5827DFB8E967}"/>
              </a:ext>
            </a:extLst>
          </p:cNvPr>
          <p:cNvSpPr>
            <a:spLocks noGrp="1"/>
          </p:cNvSpPr>
          <p:nvPr>
            <p:ph type="sldNum" sz="quarter" idx="16"/>
          </p:nvPr>
        </p:nvSpPr>
        <p:spPr/>
        <p:txBody>
          <a:bodyPr/>
          <a:lstStyle/>
          <a:p>
            <a:fld id="{9CDC3FFB-3268-453B-B185-AB33BF655EEC}" type="slidenum">
              <a:rPr lang="fi-FI" smtClean="0"/>
              <a:t>31</a:t>
            </a:fld>
            <a:endParaRPr lang="fi-FI" dirty="0"/>
          </a:p>
        </p:txBody>
      </p:sp>
      <p:sp>
        <p:nvSpPr>
          <p:cNvPr id="5" name="Date Placeholder 4">
            <a:extLst>
              <a:ext uri="{FF2B5EF4-FFF2-40B4-BE49-F238E27FC236}">
                <a16:creationId xmlns:a16="http://schemas.microsoft.com/office/drawing/2014/main" xmlns="" id="{4A1F213B-41CC-4EAF-9E88-BE7F130E6D77}"/>
              </a:ext>
            </a:extLst>
          </p:cNvPr>
          <p:cNvSpPr>
            <a:spLocks noGrp="1"/>
          </p:cNvSpPr>
          <p:nvPr>
            <p:ph type="dt" sz="half" idx="14"/>
          </p:nvPr>
        </p:nvSpPr>
        <p:spPr/>
        <p:txBody>
          <a:bodyPr/>
          <a:lstStyle/>
          <a:p>
            <a:fld id="{7E7AF73A-07D4-4C36-BB4E-DA92BC2F8A57}" type="datetime1">
              <a:rPr lang="fi-FI" smtClean="0"/>
              <a:t>25.10.2017</a:t>
            </a:fld>
            <a:endParaRPr lang="fi-FI"/>
          </a:p>
        </p:txBody>
      </p:sp>
      <p:sp>
        <p:nvSpPr>
          <p:cNvPr id="6" name="TextBox 5">
            <a:extLst>
              <a:ext uri="{FF2B5EF4-FFF2-40B4-BE49-F238E27FC236}">
                <a16:creationId xmlns:a16="http://schemas.microsoft.com/office/drawing/2014/main" xmlns="" id="{5A9B8767-DA91-4D6B-A230-FE3485D407A8}"/>
              </a:ext>
            </a:extLst>
          </p:cNvPr>
          <p:cNvSpPr txBox="1"/>
          <p:nvPr/>
        </p:nvSpPr>
        <p:spPr>
          <a:xfrm>
            <a:off x="514151" y="5373049"/>
            <a:ext cx="8147248" cy="584775"/>
          </a:xfrm>
          <a:prstGeom prst="rect">
            <a:avLst/>
          </a:prstGeom>
          <a:noFill/>
        </p:spPr>
        <p:txBody>
          <a:bodyPr wrap="square" rtlCol="0">
            <a:spAutoFit/>
          </a:bodyPr>
          <a:lstStyle/>
          <a:p>
            <a:pPr algn="ctr"/>
            <a:r>
              <a:rPr lang="fi-FI" sz="1600" i="1"/>
              <a:t>”Tulisi olla osa normaalia toimintakulttuuria ja jokapäiväistä työtä. Ei siis erillinen ja pakollinen "tehdään nyt kun hallinto ja ohjeistukset vaativat" -asennetta.”</a:t>
            </a:r>
          </a:p>
        </p:txBody>
      </p:sp>
    </p:spTree>
    <p:extLst>
      <p:ext uri="{BB962C8B-B14F-4D97-AF65-F5344CB8AC3E}">
        <p14:creationId xmlns:p14="http://schemas.microsoft.com/office/powerpoint/2010/main" val="3073915336"/>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4762CBC7-470E-480C-A196-472CC63798F8}"/>
              </a:ext>
            </a:extLst>
          </p:cNvPr>
          <p:cNvSpPr>
            <a:spLocks noGrp="1"/>
          </p:cNvSpPr>
          <p:nvPr>
            <p:ph type="title"/>
          </p:nvPr>
        </p:nvSpPr>
        <p:spPr/>
        <p:txBody>
          <a:bodyPr/>
          <a:lstStyle/>
          <a:p>
            <a:r>
              <a:rPr lang="fi-FI" sz="2400"/>
              <a:t>Mitä nimeä tulos-, tavoite- ja kehittymis-keskusteluista tulisi jatkossa käyttää? Tee oma nimiehdotus. </a:t>
            </a:r>
            <a:r>
              <a:rPr lang="fi-FI" sz="1600"/>
              <a:t>(n=417)</a:t>
            </a:r>
            <a:endParaRPr lang="fi-FI" sz="2000"/>
          </a:p>
        </p:txBody>
      </p:sp>
      <p:sp>
        <p:nvSpPr>
          <p:cNvPr id="3" name="Content Placeholder 2">
            <a:extLst>
              <a:ext uri="{FF2B5EF4-FFF2-40B4-BE49-F238E27FC236}">
                <a16:creationId xmlns:a16="http://schemas.microsoft.com/office/drawing/2014/main" xmlns="" id="{CFA6AD93-E5C9-46D1-883A-42C563CEFDAE}"/>
              </a:ext>
            </a:extLst>
          </p:cNvPr>
          <p:cNvSpPr>
            <a:spLocks noGrp="1"/>
          </p:cNvSpPr>
          <p:nvPr>
            <p:ph idx="1"/>
          </p:nvPr>
        </p:nvSpPr>
        <p:spPr>
          <a:xfrm>
            <a:off x="469939" y="1207293"/>
            <a:ext cx="8507288" cy="4525963"/>
          </a:xfrm>
        </p:spPr>
        <p:txBody>
          <a:bodyPr/>
          <a:lstStyle/>
          <a:p>
            <a:r>
              <a:rPr lang="fi-FI" sz="1600" i="1"/>
              <a:t>”Kehityskeskustelu on ihan hyvä. Sisältö vain täytyy muuttaa.”</a:t>
            </a:r>
          </a:p>
          <a:p>
            <a:r>
              <a:rPr lang="fi-FI" sz="1600" i="1"/>
              <a:t>”Nimellä ei ole väliä, vaan sisällöllä”</a:t>
            </a:r>
          </a:p>
          <a:p>
            <a:r>
              <a:rPr lang="fi-FI" sz="1600" i="1"/>
              <a:t>”On aivan sama mikä ko. asian nimi on tärkeintä on , että se toimii”</a:t>
            </a:r>
          </a:p>
          <a:p>
            <a:r>
              <a:rPr lang="fi-FI" sz="1600" i="1"/>
              <a:t>”Lopetetaan koko järjestelmä. Se ei siitä nimeä muuttamalla parane.”</a:t>
            </a:r>
          </a:p>
          <a:p>
            <a:r>
              <a:rPr lang="fi-FI" sz="1600" i="1"/>
              <a:t>”Sana kehityskeskustelu on työntekijää vähättelevä. Nimiehdotus: toimenkuvakeskustelu”</a:t>
            </a:r>
          </a:p>
          <a:p>
            <a:r>
              <a:rPr lang="fi-FI" sz="1600"/>
              <a:t>Ehdotuksia mm.</a:t>
            </a:r>
          </a:p>
          <a:p>
            <a:pPr lvl="1"/>
            <a:r>
              <a:rPr lang="fi-FI" sz="1600"/>
              <a:t>Motivaatiokeskustelu</a:t>
            </a:r>
          </a:p>
          <a:p>
            <a:pPr lvl="1"/>
            <a:r>
              <a:rPr lang="fi-FI" sz="1600"/>
              <a:t>Työssäolemisen oikeutuksen kirkastaminen</a:t>
            </a:r>
          </a:p>
          <a:p>
            <a:pPr lvl="1"/>
            <a:r>
              <a:rPr lang="fi-FI" sz="1600"/>
              <a:t>Urapolku -suunnitelma</a:t>
            </a:r>
          </a:p>
          <a:p>
            <a:pPr lvl="1"/>
            <a:r>
              <a:rPr lang="fi-FI" sz="1600"/>
              <a:t>Menestymisen edellytykset -keskustelu :)</a:t>
            </a:r>
          </a:p>
          <a:p>
            <a:pPr lvl="1"/>
            <a:r>
              <a:rPr lang="fi-FI" sz="1600"/>
              <a:t>Tilannekatsaus</a:t>
            </a:r>
          </a:p>
          <a:p>
            <a:pPr lvl="1"/>
            <a:r>
              <a:rPr lang="fi-FI" sz="1600"/>
              <a:t>Urapolkukeskustelu</a:t>
            </a:r>
          </a:p>
          <a:p>
            <a:pPr lvl="1"/>
            <a:r>
              <a:rPr lang="fi-FI" sz="1600"/>
              <a:t>Seuranta- ja kehityskeskustelu tai jatkosuunnitelma</a:t>
            </a:r>
          </a:p>
          <a:p>
            <a:pPr lvl="1"/>
            <a:r>
              <a:rPr lang="fi-FI" sz="1600"/>
              <a:t>Arvokeskustelu</a:t>
            </a:r>
          </a:p>
          <a:p>
            <a:pPr lvl="1"/>
            <a:r>
              <a:rPr lang="fi-FI" sz="1600"/>
              <a:t>Tehtävä - ja tavoitekeskustelu</a:t>
            </a:r>
          </a:p>
          <a:p>
            <a:pPr lvl="1"/>
            <a:r>
              <a:rPr lang="fi-FI" sz="1600"/>
              <a:t>Analyysikeskustelu</a:t>
            </a:r>
          </a:p>
        </p:txBody>
      </p:sp>
      <p:sp>
        <p:nvSpPr>
          <p:cNvPr id="4" name="Slide Number Placeholder 3">
            <a:extLst>
              <a:ext uri="{FF2B5EF4-FFF2-40B4-BE49-F238E27FC236}">
                <a16:creationId xmlns:a16="http://schemas.microsoft.com/office/drawing/2014/main" xmlns="" id="{AC5B4EDC-3232-4526-BE24-746109A63F7F}"/>
              </a:ext>
            </a:extLst>
          </p:cNvPr>
          <p:cNvSpPr>
            <a:spLocks noGrp="1"/>
          </p:cNvSpPr>
          <p:nvPr>
            <p:ph type="sldNum" sz="quarter" idx="16"/>
          </p:nvPr>
        </p:nvSpPr>
        <p:spPr/>
        <p:txBody>
          <a:bodyPr/>
          <a:lstStyle/>
          <a:p>
            <a:fld id="{9CDC3FFB-3268-453B-B185-AB33BF655EEC}" type="slidenum">
              <a:rPr lang="fi-FI" smtClean="0"/>
              <a:t>32</a:t>
            </a:fld>
            <a:endParaRPr lang="fi-FI" dirty="0"/>
          </a:p>
        </p:txBody>
      </p:sp>
      <p:sp>
        <p:nvSpPr>
          <p:cNvPr id="5" name="Date Placeholder 4">
            <a:extLst>
              <a:ext uri="{FF2B5EF4-FFF2-40B4-BE49-F238E27FC236}">
                <a16:creationId xmlns:a16="http://schemas.microsoft.com/office/drawing/2014/main" xmlns="" id="{31B09E12-DCFB-4F1D-ADF4-BFE642D6CC5D}"/>
              </a:ext>
            </a:extLst>
          </p:cNvPr>
          <p:cNvSpPr>
            <a:spLocks noGrp="1"/>
          </p:cNvSpPr>
          <p:nvPr>
            <p:ph type="dt" sz="half" idx="14"/>
          </p:nvPr>
        </p:nvSpPr>
        <p:spPr/>
        <p:txBody>
          <a:bodyPr/>
          <a:lstStyle/>
          <a:p>
            <a:fld id="{7E7AF73A-07D4-4C36-BB4E-DA92BC2F8A57}" type="datetime1">
              <a:rPr lang="fi-FI" smtClean="0"/>
              <a:t>25.10.2017</a:t>
            </a:fld>
            <a:endParaRPr lang="fi-FI"/>
          </a:p>
        </p:txBody>
      </p:sp>
    </p:spTree>
    <p:extLst>
      <p:ext uri="{BB962C8B-B14F-4D97-AF65-F5344CB8AC3E}">
        <p14:creationId xmlns:p14="http://schemas.microsoft.com/office/powerpoint/2010/main" val="3294756261"/>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4D64071B-51BF-438A-BE54-1E7AD9BE6383}"/>
              </a:ext>
            </a:extLst>
          </p:cNvPr>
          <p:cNvSpPr>
            <a:spLocks noGrp="1"/>
          </p:cNvSpPr>
          <p:nvPr>
            <p:ph type="ctrTitle"/>
          </p:nvPr>
        </p:nvSpPr>
        <p:spPr>
          <a:xfrm>
            <a:off x="1120080" y="2060848"/>
            <a:ext cx="7772400" cy="614185"/>
          </a:xfrm>
        </p:spPr>
        <p:txBody>
          <a:bodyPr/>
          <a:lstStyle/>
          <a:p>
            <a:r>
              <a:rPr lang="fi-FI"/>
              <a:t>Puuttuiko jotain?</a:t>
            </a:r>
            <a:br>
              <a:rPr lang="fi-FI"/>
            </a:br>
            <a:r>
              <a:rPr lang="fi-FI"/>
              <a:t>Mitä haluaisit lisätä keskusteluun?</a:t>
            </a:r>
          </a:p>
        </p:txBody>
      </p:sp>
      <p:pic>
        <p:nvPicPr>
          <p:cNvPr id="4" name="Picture 3">
            <a:extLst>
              <a:ext uri="{FF2B5EF4-FFF2-40B4-BE49-F238E27FC236}">
                <a16:creationId xmlns:a16="http://schemas.microsoft.com/office/drawing/2014/main" xmlns="" id="{EB58720F-5916-4D53-8C8B-3721A616C361}"/>
              </a:ext>
            </a:extLst>
          </p:cNvPr>
          <p:cNvPicPr>
            <a:picLocks noChangeAspect="1"/>
          </p:cNvPicPr>
          <p:nvPr/>
        </p:nvPicPr>
        <p:blipFill>
          <a:blip r:embed="rId2"/>
          <a:stretch>
            <a:fillRect/>
          </a:stretch>
        </p:blipFill>
        <p:spPr>
          <a:xfrm>
            <a:off x="1259632" y="3212976"/>
            <a:ext cx="3203848" cy="2346393"/>
          </a:xfrm>
          <a:prstGeom prst="rect">
            <a:avLst/>
          </a:prstGeom>
        </p:spPr>
      </p:pic>
    </p:spTree>
    <p:extLst>
      <p:ext uri="{BB962C8B-B14F-4D97-AF65-F5344CB8AC3E}">
        <p14:creationId xmlns:p14="http://schemas.microsoft.com/office/powerpoint/2010/main" val="2314233882"/>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8EAB1DAA-4F7B-4488-9C30-7FCEE31883A3}"/>
              </a:ext>
            </a:extLst>
          </p:cNvPr>
          <p:cNvSpPr>
            <a:spLocks noGrp="1"/>
          </p:cNvSpPr>
          <p:nvPr>
            <p:ph type="title"/>
          </p:nvPr>
        </p:nvSpPr>
        <p:spPr/>
        <p:txBody>
          <a:bodyPr/>
          <a:lstStyle/>
          <a:p>
            <a:r>
              <a:rPr lang="fi-FI"/>
              <a:t>Onko jotain, mitä haluaisit lisätä edellisten sivujen asioihin? </a:t>
            </a:r>
            <a:r>
              <a:rPr lang="fi-FI" sz="1800"/>
              <a:t>(n=294)</a:t>
            </a:r>
            <a:endParaRPr lang="fi-FI"/>
          </a:p>
        </p:txBody>
      </p:sp>
      <p:sp>
        <p:nvSpPr>
          <p:cNvPr id="3" name="Content Placeholder 2">
            <a:extLst>
              <a:ext uri="{FF2B5EF4-FFF2-40B4-BE49-F238E27FC236}">
                <a16:creationId xmlns:a16="http://schemas.microsoft.com/office/drawing/2014/main" xmlns="" id="{AD58FB15-945A-437C-8D65-29C621B45BDE}"/>
              </a:ext>
            </a:extLst>
          </p:cNvPr>
          <p:cNvSpPr>
            <a:spLocks noGrp="1"/>
          </p:cNvSpPr>
          <p:nvPr>
            <p:ph idx="1"/>
          </p:nvPr>
        </p:nvSpPr>
        <p:spPr/>
        <p:txBody>
          <a:bodyPr/>
          <a:lstStyle/>
          <a:p>
            <a:r>
              <a:rPr lang="fi-FI" sz="1400" i="1"/>
              <a:t>”</a:t>
            </a:r>
            <a:r>
              <a:rPr lang="fi-FI" sz="1400" b="1" i="1"/>
              <a:t>Määräaikaisuudet </a:t>
            </a:r>
            <a:r>
              <a:rPr lang="fi-FI" sz="1400" i="1"/>
              <a:t>              On suuri ongelma oman ja työpaikan kehittymisen kannalta, jos määräaikaiset työntekijät eivät koe kykenevänsä sitoutumaan ja luottamaan työsuhteen jatkumiseen.”</a:t>
            </a:r>
          </a:p>
          <a:p>
            <a:r>
              <a:rPr lang="fi-FI" sz="1400" i="1"/>
              <a:t>"</a:t>
            </a:r>
            <a:r>
              <a:rPr lang="fi-FI" sz="1400" b="1" i="1"/>
              <a:t>Oma-aloitteisuuden kuolema</a:t>
            </a:r>
            <a:r>
              <a:rPr lang="fi-FI" sz="1400" i="1"/>
              <a:t>.           Moi, pitkään mietin sanonko mitään, kun tämä kysely jo itsessään oli kovin masentavaa luettavaa. Jos työntekijä ei osaa itse kehittää itsessään ja työssään sitä, mikä on oleellista, kannattaisi ehkäpä etsiä paremmin omaan kompetenssitasoon sopivaa työtä. Edellinen viittaa siis oma-aloitteisuuteen kompetenssinsa kehittämisessä. Ihminen on nääs siitä vänkä otus, että kun se opetetaan vain ottamaan vastaan vastauksia tekemättä itse mitään asian eteen, se oppii ettei tarvitse ottaa vastuuta itse. Hurraa! Psykologian oppitunti yksi päättyi. </a:t>
            </a:r>
            <a:br>
              <a:rPr lang="fi-FI" sz="1400" i="1"/>
            </a:br>
            <a:r>
              <a:rPr lang="fi-FI" sz="1400" i="1"/>
              <a:t>Toinen iso asia mikä julkisella puolella on pistänyt silmään koskee mahdollistamista. Asioiden kokeilua yritys-erehdys menettelyllä. Rohkeutta tarvitsisi olla enemmän. Rohkeus kasvaa myös itsensä kehittämisen kautta. Hierarkia ja byrokratia taas sumentaa mieltä ja rohkeutta. Se vähentää myös merkittävästi ihmisten motivaatiota tehdä rohkeasti asioita."</a:t>
            </a:r>
          </a:p>
          <a:p>
            <a:r>
              <a:rPr lang="fi-FI" sz="1400" i="1"/>
              <a:t>”</a:t>
            </a:r>
            <a:r>
              <a:rPr lang="fi-FI" sz="1400" b="1" i="1"/>
              <a:t>Työhyvinvointi ja kannustava johtaminen</a:t>
            </a:r>
            <a:r>
              <a:rPr lang="fi-FI" sz="1400" i="1"/>
              <a:t>           Tuloksiin vaikuttaa erittäin paljon kannustava ja osallistava johtaminen ja tasapuolisuuden tunne ja hyvä henki työyhteisöissä. Miten edistettäisiin johtajien ja esimiesten osaamista tällä saralla, jotta kaikki työntekijät saavuttaisivat parhaimpansa ja saisivat kokea onnistumisia. Työpaikkahäirintää eri muodoissaan tapahtuu yhä aivan liikaa. ”</a:t>
            </a:r>
          </a:p>
        </p:txBody>
      </p:sp>
      <p:sp>
        <p:nvSpPr>
          <p:cNvPr id="4" name="Slide Number Placeholder 3">
            <a:extLst>
              <a:ext uri="{FF2B5EF4-FFF2-40B4-BE49-F238E27FC236}">
                <a16:creationId xmlns:a16="http://schemas.microsoft.com/office/drawing/2014/main" xmlns="" id="{A62B9DA0-65C9-4AA1-B11E-6168E04EDBEC}"/>
              </a:ext>
            </a:extLst>
          </p:cNvPr>
          <p:cNvSpPr>
            <a:spLocks noGrp="1"/>
          </p:cNvSpPr>
          <p:nvPr>
            <p:ph type="sldNum" sz="quarter" idx="16"/>
          </p:nvPr>
        </p:nvSpPr>
        <p:spPr/>
        <p:txBody>
          <a:bodyPr/>
          <a:lstStyle/>
          <a:p>
            <a:fld id="{9CDC3FFB-3268-453B-B185-AB33BF655EEC}" type="slidenum">
              <a:rPr lang="fi-FI" smtClean="0"/>
              <a:t>34</a:t>
            </a:fld>
            <a:endParaRPr lang="fi-FI" dirty="0"/>
          </a:p>
        </p:txBody>
      </p:sp>
      <p:sp>
        <p:nvSpPr>
          <p:cNvPr id="5" name="Date Placeholder 4">
            <a:extLst>
              <a:ext uri="{FF2B5EF4-FFF2-40B4-BE49-F238E27FC236}">
                <a16:creationId xmlns:a16="http://schemas.microsoft.com/office/drawing/2014/main" xmlns="" id="{AC881694-435A-4659-AA95-5A6E5140189A}"/>
              </a:ext>
            </a:extLst>
          </p:cNvPr>
          <p:cNvSpPr>
            <a:spLocks noGrp="1"/>
          </p:cNvSpPr>
          <p:nvPr>
            <p:ph type="dt" sz="half" idx="14"/>
          </p:nvPr>
        </p:nvSpPr>
        <p:spPr/>
        <p:txBody>
          <a:bodyPr/>
          <a:lstStyle/>
          <a:p>
            <a:fld id="{7E7AF73A-07D4-4C36-BB4E-DA92BC2F8A57}" type="datetime1">
              <a:rPr lang="fi-FI" smtClean="0"/>
              <a:t>25.10.2017</a:t>
            </a:fld>
            <a:endParaRPr lang="fi-FI"/>
          </a:p>
        </p:txBody>
      </p:sp>
    </p:spTree>
    <p:extLst>
      <p:ext uri="{BB962C8B-B14F-4D97-AF65-F5344CB8AC3E}">
        <p14:creationId xmlns:p14="http://schemas.microsoft.com/office/powerpoint/2010/main" val="1332911806"/>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8EAB1DAA-4F7B-4488-9C30-7FCEE31883A3}"/>
              </a:ext>
            </a:extLst>
          </p:cNvPr>
          <p:cNvSpPr>
            <a:spLocks noGrp="1"/>
          </p:cNvSpPr>
          <p:nvPr>
            <p:ph type="title"/>
          </p:nvPr>
        </p:nvSpPr>
        <p:spPr/>
        <p:txBody>
          <a:bodyPr/>
          <a:lstStyle/>
          <a:p>
            <a:r>
              <a:rPr lang="fi-FI"/>
              <a:t>Onko jotain, mitä haluaisit lisätä edellisten sivujen asioihin? </a:t>
            </a:r>
            <a:r>
              <a:rPr lang="fi-FI" sz="1800"/>
              <a:t>(n=294)</a:t>
            </a:r>
            <a:endParaRPr lang="fi-FI"/>
          </a:p>
        </p:txBody>
      </p:sp>
      <p:sp>
        <p:nvSpPr>
          <p:cNvPr id="3" name="Content Placeholder 2">
            <a:extLst>
              <a:ext uri="{FF2B5EF4-FFF2-40B4-BE49-F238E27FC236}">
                <a16:creationId xmlns:a16="http://schemas.microsoft.com/office/drawing/2014/main" xmlns="" id="{AD58FB15-945A-437C-8D65-29C621B45BDE}"/>
              </a:ext>
            </a:extLst>
          </p:cNvPr>
          <p:cNvSpPr>
            <a:spLocks noGrp="1"/>
          </p:cNvSpPr>
          <p:nvPr>
            <p:ph idx="1"/>
          </p:nvPr>
        </p:nvSpPr>
        <p:spPr/>
        <p:txBody>
          <a:bodyPr/>
          <a:lstStyle/>
          <a:p>
            <a:r>
              <a:rPr lang="fi-FI" sz="1400" i="1"/>
              <a:t>”</a:t>
            </a:r>
            <a:r>
              <a:rPr lang="fi-FI" sz="1400" b="1" i="1"/>
              <a:t>Johtajan ominaisuudet</a:t>
            </a:r>
            <a:r>
              <a:rPr lang="fi-FI" sz="1400" i="1"/>
              <a:t>               Uudet ajat ja uudet haasteet vaativat uudenlaista johtamista=erilaisia kykyjä kun tähän asti. </a:t>
            </a:r>
            <a:br>
              <a:rPr lang="fi-FI" sz="1400" i="1"/>
            </a:br>
            <a:r>
              <a:rPr lang="fi-FI" sz="1400" i="1"/>
              <a:t>Haasteita on kaksi:</a:t>
            </a:r>
            <a:br>
              <a:rPr lang="fi-FI" sz="1400" i="1"/>
            </a:br>
            <a:r>
              <a:rPr lang="fi-FI" sz="1400" i="1"/>
              <a:t>   1. Rekrytointi, löydetään oikeat henkilöt oikeilla kyvyillä ja ominaisuuksilla. Tämä on haastavaa sillä ihmisillä on tapana pyrkiä rekrytoimaan samanlaisia henkilöitä kuin itse ovat tai ainakin oman "mukavuusalueen" sisällä olevia. Ei ole diversiteettia johtajissa.</a:t>
            </a:r>
            <a:br>
              <a:rPr lang="fi-FI" sz="1400" i="1"/>
            </a:br>
            <a:r>
              <a:rPr lang="fi-FI" sz="1400" i="1"/>
              <a:t>Vanhat johtajat ovat muutoksen tulppa. Urapolku pitäisi rakentaa eri tavalla. Huipussa ollaan 40-55 vuotiaina, jolloin on uudistumiskykyä, tuloshakuisuutta ja oppimiskykyä. Johtotehtävistä pitäisi siirtyä johdon tuki- ja -asiantuntijatehtäviin, jolloin johtamisKOKEMUSTA on, mutta energiaa, intoa ja kykyä on vähemmän. Sama pätee politikkoihin, jotka usein toimivat malleina. Juuri ennen eläkettä siirrytään johonkin huippuvirkaan vaikka kyvyt ja ominaisuudet eivät vastaa tarpeita (kokemus sen sijaan vastaa, jolloin pitäisi olla hyvin palkattu johdon tuki tai -asiantuntija). </a:t>
            </a:r>
            <a:br>
              <a:rPr lang="fi-FI" sz="1400" i="1"/>
            </a:br>
            <a:r>
              <a:rPr lang="fi-FI" sz="1400" i="1"/>
              <a:t>   2. Peräänkuulutan koko järjestelmän muuttamista siihen suuntaan että osaamisen hyödyntäminen paremmin noudattaa elinkaaren mukaisia kykyjä. Muutos lähtee virkojen vaatimuksista ja hakukuulutuksien kehittämisestä (lain tai asetuksen tasolla, muuten ei tule muutosta).”</a:t>
            </a:r>
          </a:p>
        </p:txBody>
      </p:sp>
      <p:sp>
        <p:nvSpPr>
          <p:cNvPr id="4" name="Slide Number Placeholder 3">
            <a:extLst>
              <a:ext uri="{FF2B5EF4-FFF2-40B4-BE49-F238E27FC236}">
                <a16:creationId xmlns:a16="http://schemas.microsoft.com/office/drawing/2014/main" xmlns="" id="{A62B9DA0-65C9-4AA1-B11E-6168E04EDBEC}"/>
              </a:ext>
            </a:extLst>
          </p:cNvPr>
          <p:cNvSpPr>
            <a:spLocks noGrp="1"/>
          </p:cNvSpPr>
          <p:nvPr>
            <p:ph type="sldNum" sz="quarter" idx="16"/>
          </p:nvPr>
        </p:nvSpPr>
        <p:spPr/>
        <p:txBody>
          <a:bodyPr/>
          <a:lstStyle/>
          <a:p>
            <a:fld id="{9CDC3FFB-3268-453B-B185-AB33BF655EEC}" type="slidenum">
              <a:rPr lang="fi-FI" smtClean="0"/>
              <a:t>35</a:t>
            </a:fld>
            <a:endParaRPr lang="fi-FI" dirty="0"/>
          </a:p>
        </p:txBody>
      </p:sp>
      <p:sp>
        <p:nvSpPr>
          <p:cNvPr id="5" name="Date Placeholder 4">
            <a:extLst>
              <a:ext uri="{FF2B5EF4-FFF2-40B4-BE49-F238E27FC236}">
                <a16:creationId xmlns:a16="http://schemas.microsoft.com/office/drawing/2014/main" xmlns="" id="{AC881694-435A-4659-AA95-5A6E5140189A}"/>
              </a:ext>
            </a:extLst>
          </p:cNvPr>
          <p:cNvSpPr>
            <a:spLocks noGrp="1"/>
          </p:cNvSpPr>
          <p:nvPr>
            <p:ph type="dt" sz="half" idx="14"/>
          </p:nvPr>
        </p:nvSpPr>
        <p:spPr/>
        <p:txBody>
          <a:bodyPr/>
          <a:lstStyle/>
          <a:p>
            <a:fld id="{7E7AF73A-07D4-4C36-BB4E-DA92BC2F8A57}" type="datetime1">
              <a:rPr lang="fi-FI" smtClean="0"/>
              <a:t>25.10.2017</a:t>
            </a:fld>
            <a:endParaRPr lang="fi-FI"/>
          </a:p>
        </p:txBody>
      </p:sp>
    </p:spTree>
    <p:extLst>
      <p:ext uri="{BB962C8B-B14F-4D97-AF65-F5344CB8AC3E}">
        <p14:creationId xmlns:p14="http://schemas.microsoft.com/office/powerpoint/2010/main" val="1907870598"/>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8EAB1DAA-4F7B-4488-9C30-7FCEE31883A3}"/>
              </a:ext>
            </a:extLst>
          </p:cNvPr>
          <p:cNvSpPr>
            <a:spLocks noGrp="1"/>
          </p:cNvSpPr>
          <p:nvPr>
            <p:ph type="title"/>
          </p:nvPr>
        </p:nvSpPr>
        <p:spPr/>
        <p:txBody>
          <a:bodyPr/>
          <a:lstStyle/>
          <a:p>
            <a:r>
              <a:rPr lang="fi-FI"/>
              <a:t>Onko jotain, mitä haluaisit lisätä edellisten sivujen asioihin? </a:t>
            </a:r>
            <a:r>
              <a:rPr lang="fi-FI" sz="1800"/>
              <a:t>(n=294)</a:t>
            </a:r>
            <a:endParaRPr lang="fi-FI"/>
          </a:p>
        </p:txBody>
      </p:sp>
      <p:sp>
        <p:nvSpPr>
          <p:cNvPr id="3" name="Content Placeholder 2">
            <a:extLst>
              <a:ext uri="{FF2B5EF4-FFF2-40B4-BE49-F238E27FC236}">
                <a16:creationId xmlns:a16="http://schemas.microsoft.com/office/drawing/2014/main" xmlns="" id="{AD58FB15-945A-437C-8D65-29C621B45BDE}"/>
              </a:ext>
            </a:extLst>
          </p:cNvPr>
          <p:cNvSpPr>
            <a:spLocks noGrp="1"/>
          </p:cNvSpPr>
          <p:nvPr>
            <p:ph idx="1"/>
          </p:nvPr>
        </p:nvSpPr>
        <p:spPr/>
        <p:txBody>
          <a:bodyPr/>
          <a:lstStyle/>
          <a:p>
            <a:r>
              <a:rPr lang="fi-FI" sz="1400" i="1"/>
              <a:t>”</a:t>
            </a:r>
            <a:r>
              <a:rPr lang="fi-FI" sz="1400" b="1" i="1"/>
              <a:t>Yleinen ja oma etu</a:t>
            </a:r>
            <a:r>
              <a:rPr lang="fi-FI" sz="1400" i="1"/>
              <a:t>             Kenen näkökulmasta virkamiehen pitäisi nykyään toimia ja tehdä päätöksiä? Mikä on yhteinen etu (VM, hallinnonala, virasto, viraston yksikkö) ja mikä on oma etu? Tällä hetkellä ainakin pienessä virastossa näyttää siltä, että yhteinen etu on VM:n määrittelemä etu ja oma etu olisi viraston etu. Olemme viimeisten vuosien aikana yhä enemmän kohdanneet arvoristiriitoja, joissa tämä yhteinen/oma etu synnyttää ongelmia. Tämä ehkä kohdistuu varsinkin johto- ja esimiestehtävissä oleviin. Mutta välillisesti myös jokaiseen virkamieheen, koska voi olla hankala ymmärtää, miksi joku toimiva ja tehokas toimintatapa joudutaan muuttamaan monimutkaisempaan ja tuottamattomampaan tapaan; tämä heikentää virkamiesten luottamusta viraston johtoon.”</a:t>
            </a:r>
          </a:p>
          <a:p>
            <a:r>
              <a:rPr lang="fi-FI" sz="1400" i="1"/>
              <a:t>”</a:t>
            </a:r>
            <a:r>
              <a:rPr lang="fi-FI" sz="1400" b="1" i="1"/>
              <a:t>Virkamieseettinen toiminta</a:t>
            </a:r>
            <a:r>
              <a:rPr lang="fi-FI" sz="1400" i="1"/>
              <a:t>	         Samalla kun muutetaan työskentelytapoja, olisi ehdottomasti kuljetettava rinnalla myös eettisiä kysymyksiä. Tai jos olemme siirtymässä NPM:n mukaisesti yritystoimintaan, jossa julkishallinnon tyyppilliset eettisen toiminnan ja yhteisen hyvän arvot eivät enää ole mukana, niin se pitäisi pystyä poliitikkojenkin rehellisesti sanomaan ja julkilausumaan.”</a:t>
            </a:r>
          </a:p>
          <a:p>
            <a:endParaRPr lang="fi-FI" sz="1400" i="1"/>
          </a:p>
          <a:p>
            <a:endParaRPr lang="fi-FI" sz="1400" i="1"/>
          </a:p>
          <a:p>
            <a:endParaRPr lang="fi-FI" sz="1400" i="1"/>
          </a:p>
        </p:txBody>
      </p:sp>
      <p:sp>
        <p:nvSpPr>
          <p:cNvPr id="4" name="Slide Number Placeholder 3">
            <a:extLst>
              <a:ext uri="{FF2B5EF4-FFF2-40B4-BE49-F238E27FC236}">
                <a16:creationId xmlns:a16="http://schemas.microsoft.com/office/drawing/2014/main" xmlns="" id="{A62B9DA0-65C9-4AA1-B11E-6168E04EDBEC}"/>
              </a:ext>
            </a:extLst>
          </p:cNvPr>
          <p:cNvSpPr>
            <a:spLocks noGrp="1"/>
          </p:cNvSpPr>
          <p:nvPr>
            <p:ph type="sldNum" sz="quarter" idx="16"/>
          </p:nvPr>
        </p:nvSpPr>
        <p:spPr/>
        <p:txBody>
          <a:bodyPr/>
          <a:lstStyle/>
          <a:p>
            <a:fld id="{9CDC3FFB-3268-453B-B185-AB33BF655EEC}" type="slidenum">
              <a:rPr lang="fi-FI" smtClean="0"/>
              <a:t>36</a:t>
            </a:fld>
            <a:endParaRPr lang="fi-FI" dirty="0"/>
          </a:p>
        </p:txBody>
      </p:sp>
      <p:sp>
        <p:nvSpPr>
          <p:cNvPr id="5" name="Date Placeholder 4">
            <a:extLst>
              <a:ext uri="{FF2B5EF4-FFF2-40B4-BE49-F238E27FC236}">
                <a16:creationId xmlns:a16="http://schemas.microsoft.com/office/drawing/2014/main" xmlns="" id="{AC881694-435A-4659-AA95-5A6E5140189A}"/>
              </a:ext>
            </a:extLst>
          </p:cNvPr>
          <p:cNvSpPr>
            <a:spLocks noGrp="1"/>
          </p:cNvSpPr>
          <p:nvPr>
            <p:ph type="dt" sz="half" idx="14"/>
          </p:nvPr>
        </p:nvSpPr>
        <p:spPr/>
        <p:txBody>
          <a:bodyPr/>
          <a:lstStyle/>
          <a:p>
            <a:fld id="{7E7AF73A-07D4-4C36-BB4E-DA92BC2F8A57}" type="datetime1">
              <a:rPr lang="fi-FI" smtClean="0"/>
              <a:t>25.10.2017</a:t>
            </a:fld>
            <a:endParaRPr lang="fi-FI"/>
          </a:p>
        </p:txBody>
      </p:sp>
    </p:spTree>
    <p:extLst>
      <p:ext uri="{BB962C8B-B14F-4D97-AF65-F5344CB8AC3E}">
        <p14:creationId xmlns:p14="http://schemas.microsoft.com/office/powerpoint/2010/main" val="403743112"/>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8EAB1DAA-4F7B-4488-9C30-7FCEE31883A3}"/>
              </a:ext>
            </a:extLst>
          </p:cNvPr>
          <p:cNvSpPr>
            <a:spLocks noGrp="1"/>
          </p:cNvSpPr>
          <p:nvPr>
            <p:ph type="title"/>
          </p:nvPr>
        </p:nvSpPr>
        <p:spPr/>
        <p:txBody>
          <a:bodyPr/>
          <a:lstStyle/>
          <a:p>
            <a:r>
              <a:rPr lang="fi-FI"/>
              <a:t>Onko jotain, mitä haluaisit lisätä edellisten sivujen asioihin? </a:t>
            </a:r>
            <a:r>
              <a:rPr lang="fi-FI" sz="1800"/>
              <a:t>(n=294)</a:t>
            </a:r>
            <a:endParaRPr lang="fi-FI"/>
          </a:p>
        </p:txBody>
      </p:sp>
      <p:sp>
        <p:nvSpPr>
          <p:cNvPr id="3" name="Content Placeholder 2">
            <a:extLst>
              <a:ext uri="{FF2B5EF4-FFF2-40B4-BE49-F238E27FC236}">
                <a16:creationId xmlns:a16="http://schemas.microsoft.com/office/drawing/2014/main" xmlns="" id="{AD58FB15-945A-437C-8D65-29C621B45BDE}"/>
              </a:ext>
            </a:extLst>
          </p:cNvPr>
          <p:cNvSpPr>
            <a:spLocks noGrp="1"/>
          </p:cNvSpPr>
          <p:nvPr>
            <p:ph idx="1"/>
          </p:nvPr>
        </p:nvSpPr>
        <p:spPr/>
        <p:txBody>
          <a:bodyPr/>
          <a:lstStyle/>
          <a:p>
            <a:r>
              <a:rPr lang="fi-FI" sz="1400" i="1"/>
              <a:t>”</a:t>
            </a:r>
            <a:r>
              <a:rPr lang="fi-FI" sz="1400" b="1" i="1"/>
              <a:t>Työskentelytapoihin liittyvä digitalisaatio ja sen haasteet         </a:t>
            </a:r>
            <a:r>
              <a:rPr lang="fi-FI" sz="1400" i="1"/>
              <a:t>	Olemme kaikki valtiolla huomanneet, kuinka paljon ongelmia uudet tietojärjestelmähankkeet ovat tuoneet mukaan. Mm. Kieku -järjestelmä, jota olemme käyttäneet vuodesta 2012 lähtien, on maksanut käytännössä virastoille maltaita paitsi suorina käyttökustannuksina, myös järjestelmän toimimattomuudesta ja järjestelmävirheistä syntyneistä työaikakustannuksina. Yhä edelleen viikottain järjestelmä kaatuu. On pelottavaa, että yhä edelleen tunnutaan uskovan siihen, että yhä suurempia kokonaisuuksia voidaan ratkaista yhdellä järjestelmällä. Tämä on utopia, sen ovat todistaneet lukuista mammuttijärjestelmien käyttöönottoprojektit (Viimeksi Oriola). Pitäisi olla rehellinen ja haluta tietää, mitä nämä todellisuudessa maksavat ja kuinka paljon virkamiehillä menee näihin työaikaa. On turhauttavaa yrittää aktivoida ja innostaa työntekijöitä työ 2.0 -mallin mukaisesti, kun arki on kuitenkin toisenlaista.”</a:t>
            </a:r>
          </a:p>
          <a:p>
            <a:r>
              <a:rPr lang="fi-FI" sz="1400" b="1" i="1"/>
              <a:t>”Digitalisaatio, liikkuminen ja työkyky	</a:t>
            </a:r>
            <a:r>
              <a:rPr lang="fi-FI" sz="1400" i="1"/>
              <a:t>           Vaikka pystymme toimimaan jo lähes 100% digitaalisesti, verkossa ja etänä, niin pitäisi kuitenkin olla myös kiinnostunut siitä, kuinka paljon kuitenkin kohtaamme ihmisiä naamatusten, keskustelemme ihan perinteisesti sekä liikumme pisteestä A paikkaan B. Kuinka voisimme tehokkaasti yhdistää sekä fyysisen työkunnon ylläpidon, sosiaaliset taidot ja digitaalisuuden. Olisikin ollut hienoa, jossa tässä kyselyssä olisi kysytty esim, sitä, kuinka tärkeänä nähdään että käydään keskustelemassa kollegojen kanssa, liikutaan työpäivän aikana ja tehdään vaikkapa taukoliikuntaa:)”</a:t>
            </a:r>
          </a:p>
          <a:p>
            <a:endParaRPr lang="fi-FI" sz="1400" i="1"/>
          </a:p>
          <a:p>
            <a:endParaRPr lang="fi-FI" sz="1400" i="1"/>
          </a:p>
          <a:p>
            <a:endParaRPr lang="fi-FI" sz="1400" i="1"/>
          </a:p>
          <a:p>
            <a:endParaRPr lang="fi-FI" sz="1400" i="1"/>
          </a:p>
        </p:txBody>
      </p:sp>
      <p:sp>
        <p:nvSpPr>
          <p:cNvPr id="4" name="Slide Number Placeholder 3">
            <a:extLst>
              <a:ext uri="{FF2B5EF4-FFF2-40B4-BE49-F238E27FC236}">
                <a16:creationId xmlns:a16="http://schemas.microsoft.com/office/drawing/2014/main" xmlns="" id="{A62B9DA0-65C9-4AA1-B11E-6168E04EDBEC}"/>
              </a:ext>
            </a:extLst>
          </p:cNvPr>
          <p:cNvSpPr>
            <a:spLocks noGrp="1"/>
          </p:cNvSpPr>
          <p:nvPr>
            <p:ph type="sldNum" sz="quarter" idx="16"/>
          </p:nvPr>
        </p:nvSpPr>
        <p:spPr/>
        <p:txBody>
          <a:bodyPr/>
          <a:lstStyle/>
          <a:p>
            <a:fld id="{9CDC3FFB-3268-453B-B185-AB33BF655EEC}" type="slidenum">
              <a:rPr lang="fi-FI" smtClean="0"/>
              <a:t>37</a:t>
            </a:fld>
            <a:endParaRPr lang="fi-FI" dirty="0"/>
          </a:p>
        </p:txBody>
      </p:sp>
      <p:sp>
        <p:nvSpPr>
          <p:cNvPr id="5" name="Date Placeholder 4">
            <a:extLst>
              <a:ext uri="{FF2B5EF4-FFF2-40B4-BE49-F238E27FC236}">
                <a16:creationId xmlns:a16="http://schemas.microsoft.com/office/drawing/2014/main" xmlns="" id="{AC881694-435A-4659-AA95-5A6E5140189A}"/>
              </a:ext>
            </a:extLst>
          </p:cNvPr>
          <p:cNvSpPr>
            <a:spLocks noGrp="1"/>
          </p:cNvSpPr>
          <p:nvPr>
            <p:ph type="dt" sz="half" idx="14"/>
          </p:nvPr>
        </p:nvSpPr>
        <p:spPr/>
        <p:txBody>
          <a:bodyPr/>
          <a:lstStyle/>
          <a:p>
            <a:fld id="{7E7AF73A-07D4-4C36-BB4E-DA92BC2F8A57}" type="datetime1">
              <a:rPr lang="fi-FI" smtClean="0"/>
              <a:t>25.10.2017</a:t>
            </a:fld>
            <a:endParaRPr lang="fi-FI"/>
          </a:p>
        </p:txBody>
      </p:sp>
    </p:spTree>
    <p:extLst>
      <p:ext uri="{BB962C8B-B14F-4D97-AF65-F5344CB8AC3E}">
        <p14:creationId xmlns:p14="http://schemas.microsoft.com/office/powerpoint/2010/main" val="862086222"/>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8EAB1DAA-4F7B-4488-9C30-7FCEE31883A3}"/>
              </a:ext>
            </a:extLst>
          </p:cNvPr>
          <p:cNvSpPr>
            <a:spLocks noGrp="1"/>
          </p:cNvSpPr>
          <p:nvPr>
            <p:ph type="title"/>
          </p:nvPr>
        </p:nvSpPr>
        <p:spPr/>
        <p:txBody>
          <a:bodyPr/>
          <a:lstStyle/>
          <a:p>
            <a:r>
              <a:rPr lang="fi-FI"/>
              <a:t>Onko jotain, mitä haluaisit lisätä edellisten sivujen asioihin? </a:t>
            </a:r>
            <a:r>
              <a:rPr lang="fi-FI" sz="1800"/>
              <a:t>(n=294)</a:t>
            </a:r>
            <a:endParaRPr lang="fi-FI"/>
          </a:p>
        </p:txBody>
      </p:sp>
      <p:sp>
        <p:nvSpPr>
          <p:cNvPr id="3" name="Content Placeholder 2">
            <a:extLst>
              <a:ext uri="{FF2B5EF4-FFF2-40B4-BE49-F238E27FC236}">
                <a16:creationId xmlns:a16="http://schemas.microsoft.com/office/drawing/2014/main" xmlns="" id="{AD58FB15-945A-437C-8D65-29C621B45BDE}"/>
              </a:ext>
            </a:extLst>
          </p:cNvPr>
          <p:cNvSpPr>
            <a:spLocks noGrp="1"/>
          </p:cNvSpPr>
          <p:nvPr>
            <p:ph idx="1"/>
          </p:nvPr>
        </p:nvSpPr>
        <p:spPr/>
        <p:txBody>
          <a:bodyPr/>
          <a:lstStyle/>
          <a:p>
            <a:r>
              <a:rPr lang="fi-FI" sz="1400" i="1"/>
              <a:t>”</a:t>
            </a:r>
            <a:r>
              <a:rPr lang="fi-FI" sz="1400" b="1" i="1"/>
              <a:t>En osaa otsikoida</a:t>
            </a:r>
            <a:r>
              <a:rPr lang="fi-FI" sz="1400" i="1"/>
              <a:t>	              Kehityskeskustelut ylipäänsä ovat turhia. Jos ne ovat tarpeen, on asiat menneet jo aiemmin pieleen. Tässä kyselyssä on myös puutteensa. Siinä ei ole oikein mahdollisuutta tuoda esiin, että ongelmat eivät ole tavoitteissa tai kehityskeskusteluissa vaan siinä, mitä tehdään ja miten tehdään."</a:t>
            </a:r>
          </a:p>
          <a:p>
            <a:r>
              <a:rPr lang="fi-FI" sz="1400" b="1" i="1"/>
              <a:t>”Työhyvinvointi ja kannustava johtaminen</a:t>
            </a:r>
            <a:r>
              <a:rPr lang="fi-FI" sz="1400" i="1"/>
              <a:t>	    Tuloksiin vaikuttaa erittäin paljon kannustava ja osallistava johtaminen ja tasapuolisuuden tunne ja hyvä henki työyhteisöissä. Miten edistettäisiin johtajien ja esimiesten osaamista tällä saralla, jotta kaikki työntekijät saavuttaisivat parhaimpansa ja saisivat kokea onnistumisia. Työpaikkahäirintää eri muodoissaan tapahtuu yhä aivan liikaa.”</a:t>
            </a:r>
          </a:p>
          <a:p>
            <a:r>
              <a:rPr lang="fi-FI" sz="1400" b="1" i="1"/>
              <a:t>”Osaamisen ja toimintatapojen kehittäminen keskiöön</a:t>
            </a:r>
            <a:r>
              <a:rPr lang="fi-FI" sz="1400" i="1"/>
              <a:t>	            Koska työn muutos on jatkuvaa ja se edellyttää yhä parempia valmiuksia oman osaamisen kehittämiseen, olisi tärkeää siirtää esimiestyön ja suorituksen johtamista nimenomaan osaamisen, toimintatapojen ja niitä tukevien valmiuksien luomiseen. Oppimisen tukeminen tulee jatkossa olemaan yksi esimiehen tärkeimmistä tehtävistä.”</a:t>
            </a:r>
          </a:p>
          <a:p>
            <a:r>
              <a:rPr lang="fi-FI" sz="1400" i="1"/>
              <a:t>”</a:t>
            </a:r>
            <a:r>
              <a:rPr lang="fi-FI" sz="1400" b="1" i="1"/>
              <a:t>Kyky ja halu oppia</a:t>
            </a:r>
            <a:r>
              <a:rPr lang="fi-FI" sz="1400" i="1"/>
              <a:t>            Muutokset ovat niin nopeita, että motivaatio ja asenne ratkaisevat enemmän työssä oppimisen ja kehittymisen kuin tuuppaaminen suuntaan, josta ei tiedä.</a:t>
            </a:r>
          </a:p>
          <a:p>
            <a:endParaRPr lang="fi-FI" sz="1400" i="1"/>
          </a:p>
          <a:p>
            <a:endParaRPr lang="fi-FI" sz="1400" i="1"/>
          </a:p>
        </p:txBody>
      </p:sp>
      <p:sp>
        <p:nvSpPr>
          <p:cNvPr id="4" name="Slide Number Placeholder 3">
            <a:extLst>
              <a:ext uri="{FF2B5EF4-FFF2-40B4-BE49-F238E27FC236}">
                <a16:creationId xmlns:a16="http://schemas.microsoft.com/office/drawing/2014/main" xmlns="" id="{A62B9DA0-65C9-4AA1-B11E-6168E04EDBEC}"/>
              </a:ext>
            </a:extLst>
          </p:cNvPr>
          <p:cNvSpPr>
            <a:spLocks noGrp="1"/>
          </p:cNvSpPr>
          <p:nvPr>
            <p:ph type="sldNum" sz="quarter" idx="16"/>
          </p:nvPr>
        </p:nvSpPr>
        <p:spPr/>
        <p:txBody>
          <a:bodyPr/>
          <a:lstStyle/>
          <a:p>
            <a:fld id="{9CDC3FFB-3268-453B-B185-AB33BF655EEC}" type="slidenum">
              <a:rPr lang="fi-FI" smtClean="0"/>
              <a:t>38</a:t>
            </a:fld>
            <a:endParaRPr lang="fi-FI" dirty="0"/>
          </a:p>
        </p:txBody>
      </p:sp>
      <p:sp>
        <p:nvSpPr>
          <p:cNvPr id="5" name="Date Placeholder 4">
            <a:extLst>
              <a:ext uri="{FF2B5EF4-FFF2-40B4-BE49-F238E27FC236}">
                <a16:creationId xmlns:a16="http://schemas.microsoft.com/office/drawing/2014/main" xmlns="" id="{AC881694-435A-4659-AA95-5A6E5140189A}"/>
              </a:ext>
            </a:extLst>
          </p:cNvPr>
          <p:cNvSpPr>
            <a:spLocks noGrp="1"/>
          </p:cNvSpPr>
          <p:nvPr>
            <p:ph type="dt" sz="half" idx="14"/>
          </p:nvPr>
        </p:nvSpPr>
        <p:spPr/>
        <p:txBody>
          <a:bodyPr/>
          <a:lstStyle/>
          <a:p>
            <a:fld id="{7E7AF73A-07D4-4C36-BB4E-DA92BC2F8A57}" type="datetime1">
              <a:rPr lang="fi-FI" smtClean="0"/>
              <a:t>25.10.2017</a:t>
            </a:fld>
            <a:endParaRPr lang="fi-FI"/>
          </a:p>
        </p:txBody>
      </p:sp>
    </p:spTree>
    <p:extLst>
      <p:ext uri="{BB962C8B-B14F-4D97-AF65-F5344CB8AC3E}">
        <p14:creationId xmlns:p14="http://schemas.microsoft.com/office/powerpoint/2010/main" val="1576737553"/>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8EAB1DAA-4F7B-4488-9C30-7FCEE31883A3}"/>
              </a:ext>
            </a:extLst>
          </p:cNvPr>
          <p:cNvSpPr>
            <a:spLocks noGrp="1"/>
          </p:cNvSpPr>
          <p:nvPr>
            <p:ph type="title"/>
          </p:nvPr>
        </p:nvSpPr>
        <p:spPr/>
        <p:txBody>
          <a:bodyPr/>
          <a:lstStyle/>
          <a:p>
            <a:r>
              <a:rPr lang="fi-FI"/>
              <a:t>Onko jotain, mitä haluaisit lisätä edellisten sivujen asioihin? </a:t>
            </a:r>
            <a:r>
              <a:rPr lang="fi-FI" sz="1800"/>
              <a:t>(n=294)</a:t>
            </a:r>
            <a:endParaRPr lang="fi-FI"/>
          </a:p>
        </p:txBody>
      </p:sp>
      <p:sp>
        <p:nvSpPr>
          <p:cNvPr id="3" name="Content Placeholder 2">
            <a:extLst>
              <a:ext uri="{FF2B5EF4-FFF2-40B4-BE49-F238E27FC236}">
                <a16:creationId xmlns:a16="http://schemas.microsoft.com/office/drawing/2014/main" xmlns="" id="{AD58FB15-945A-437C-8D65-29C621B45BDE}"/>
              </a:ext>
            </a:extLst>
          </p:cNvPr>
          <p:cNvSpPr>
            <a:spLocks noGrp="1"/>
          </p:cNvSpPr>
          <p:nvPr>
            <p:ph idx="1"/>
          </p:nvPr>
        </p:nvSpPr>
        <p:spPr/>
        <p:txBody>
          <a:bodyPr/>
          <a:lstStyle/>
          <a:p>
            <a:r>
              <a:rPr lang="fi-FI" sz="1400" i="1"/>
              <a:t>”</a:t>
            </a:r>
            <a:r>
              <a:rPr lang="fi-FI" sz="1400" b="1" i="1"/>
              <a:t>Kysymysten asettelu</a:t>
            </a:r>
            <a:r>
              <a:rPr lang="fi-FI" sz="1400" i="1"/>
              <a:t>	             Kysymykset ovat johdattelevia. Niihin ei voi vastata, jos on tavoitteista eri mieltä.Tämän kyselyn hyväksi arvioimat muutokset työssä eivät paranna organisaatiomme työn tuloksia eivätkä edistä työn tuottavuutta."</a:t>
            </a:r>
          </a:p>
          <a:p>
            <a:r>
              <a:rPr lang="fi-FI" sz="1400" i="1"/>
              <a:t>”</a:t>
            </a:r>
            <a:r>
              <a:rPr lang="fi-FI" sz="1400" b="1" i="1"/>
              <a:t>Näennäistä sneppailua</a:t>
            </a:r>
            <a:r>
              <a:rPr lang="fi-FI" sz="1400" i="1"/>
              <a:t>	             Oma kokemukseni poliisihallinnossa kehityskeskusteluista on, että vuosi toisensa jälkeen todetaan, että hyvin on mennyt. Erityisen hyvin ei edes kannata tehdä työtään, koska esimiehellä ei kuitenkaan ole oikeutta huomioida kehitystä tai hyvin tehtyä työtä palkassa.Itseäni motivoisi palkkauksen lisäksi myös työnantajan tilaisuudet kouluttautua ja kehittyä. Myöskään tätä mahdollisuutta ei mielestäni tuoda riittävästi esille."</a:t>
            </a:r>
          </a:p>
          <a:p>
            <a:r>
              <a:rPr lang="fi-FI" sz="1400" b="1" i="1"/>
              <a:t>”Työviihtyvyys</a:t>
            </a:r>
            <a:r>
              <a:rPr lang="fi-FI" sz="1400" i="1"/>
              <a:t>	       Olisi hyvä kysyä työntekijöiltä mitka asiat saavat heidät viihtymään, ja mitkä estävät tämän. Oma ehdotukseni olisi, että ihmiset viihtyvät &amp; saavat enemmän aikaan paremmin, jos heidän ajattelukykkyynsä ja vastuulisuuteen luotetaan. On annettava tilaa improvisoida hiukan, ja esittää kriittisiä kysymyksiä &amp; uusia ajatuksia jo suunnitteluvaiheessa.”</a:t>
            </a:r>
          </a:p>
          <a:p>
            <a:r>
              <a:rPr lang="fi-FI" sz="1400" i="1"/>
              <a:t>”</a:t>
            </a:r>
            <a:r>
              <a:rPr lang="fi-FI" sz="1400" b="1" i="1"/>
              <a:t>Turhien tehtävien karsiminen </a:t>
            </a:r>
            <a:r>
              <a:rPr lang="fi-FI" sz="1400" i="1"/>
              <a:t>               Voisiko valtio vähentää valvontatehtäviä? Voisiko suppeilla resursseilla keskittyä olennaiseen? Miten teen työtä järkevästi?”</a:t>
            </a:r>
          </a:p>
          <a:p>
            <a:r>
              <a:rPr lang="fi-FI" sz="1400" b="1" i="1"/>
              <a:t>”Henkilöstön suoritusarviointi ja henkilökohtaiset palkanlisät   </a:t>
            </a:r>
            <a:r>
              <a:rPr lang="fi-FI" sz="1400" i="1"/>
              <a:t>	     Tämä ei toimi. Perustuu likaa "pärstäkertoimeen" sekä tulos- ja talousohjaukseen - toisin kuin pitäisi.”</a:t>
            </a:r>
          </a:p>
          <a:p>
            <a:endParaRPr lang="fi-FI" sz="1400" i="1"/>
          </a:p>
          <a:p>
            <a:endParaRPr lang="fi-FI" sz="1400" i="1"/>
          </a:p>
        </p:txBody>
      </p:sp>
      <p:sp>
        <p:nvSpPr>
          <p:cNvPr id="4" name="Slide Number Placeholder 3">
            <a:extLst>
              <a:ext uri="{FF2B5EF4-FFF2-40B4-BE49-F238E27FC236}">
                <a16:creationId xmlns:a16="http://schemas.microsoft.com/office/drawing/2014/main" xmlns="" id="{A62B9DA0-65C9-4AA1-B11E-6168E04EDBEC}"/>
              </a:ext>
            </a:extLst>
          </p:cNvPr>
          <p:cNvSpPr>
            <a:spLocks noGrp="1"/>
          </p:cNvSpPr>
          <p:nvPr>
            <p:ph type="sldNum" sz="quarter" idx="16"/>
          </p:nvPr>
        </p:nvSpPr>
        <p:spPr/>
        <p:txBody>
          <a:bodyPr/>
          <a:lstStyle/>
          <a:p>
            <a:fld id="{9CDC3FFB-3268-453B-B185-AB33BF655EEC}" type="slidenum">
              <a:rPr lang="fi-FI" smtClean="0"/>
              <a:t>39</a:t>
            </a:fld>
            <a:endParaRPr lang="fi-FI" dirty="0"/>
          </a:p>
        </p:txBody>
      </p:sp>
      <p:sp>
        <p:nvSpPr>
          <p:cNvPr id="5" name="Date Placeholder 4">
            <a:extLst>
              <a:ext uri="{FF2B5EF4-FFF2-40B4-BE49-F238E27FC236}">
                <a16:creationId xmlns:a16="http://schemas.microsoft.com/office/drawing/2014/main" xmlns="" id="{AC881694-435A-4659-AA95-5A6E5140189A}"/>
              </a:ext>
            </a:extLst>
          </p:cNvPr>
          <p:cNvSpPr>
            <a:spLocks noGrp="1"/>
          </p:cNvSpPr>
          <p:nvPr>
            <p:ph type="dt" sz="half" idx="14"/>
          </p:nvPr>
        </p:nvSpPr>
        <p:spPr/>
        <p:txBody>
          <a:bodyPr/>
          <a:lstStyle/>
          <a:p>
            <a:fld id="{7E7AF73A-07D4-4C36-BB4E-DA92BC2F8A57}" type="datetime1">
              <a:rPr lang="fi-FI" smtClean="0"/>
              <a:t>25.10.2017</a:t>
            </a:fld>
            <a:endParaRPr lang="fi-FI"/>
          </a:p>
        </p:txBody>
      </p:sp>
    </p:spTree>
    <p:extLst>
      <p:ext uri="{BB962C8B-B14F-4D97-AF65-F5344CB8AC3E}">
        <p14:creationId xmlns:p14="http://schemas.microsoft.com/office/powerpoint/2010/main" val="660489498"/>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8EAB1DAA-4F7B-4488-9C30-7FCEE31883A3}"/>
              </a:ext>
            </a:extLst>
          </p:cNvPr>
          <p:cNvSpPr>
            <a:spLocks noGrp="1"/>
          </p:cNvSpPr>
          <p:nvPr>
            <p:ph type="title"/>
          </p:nvPr>
        </p:nvSpPr>
        <p:spPr/>
        <p:txBody>
          <a:bodyPr/>
          <a:lstStyle/>
          <a:p>
            <a:r>
              <a:rPr lang="fi-FI"/>
              <a:t>Onko jotain, mitä haluaisit lisätä edellisten sivujen asioihin? </a:t>
            </a:r>
            <a:r>
              <a:rPr lang="fi-FI" sz="1800"/>
              <a:t>(n=294)</a:t>
            </a:r>
            <a:endParaRPr lang="fi-FI"/>
          </a:p>
        </p:txBody>
      </p:sp>
      <p:sp>
        <p:nvSpPr>
          <p:cNvPr id="3" name="Content Placeholder 2">
            <a:extLst>
              <a:ext uri="{FF2B5EF4-FFF2-40B4-BE49-F238E27FC236}">
                <a16:creationId xmlns:a16="http://schemas.microsoft.com/office/drawing/2014/main" xmlns="" id="{AD58FB15-945A-437C-8D65-29C621B45BDE}"/>
              </a:ext>
            </a:extLst>
          </p:cNvPr>
          <p:cNvSpPr>
            <a:spLocks noGrp="1"/>
          </p:cNvSpPr>
          <p:nvPr>
            <p:ph idx="1"/>
          </p:nvPr>
        </p:nvSpPr>
        <p:spPr/>
        <p:txBody>
          <a:bodyPr/>
          <a:lstStyle/>
          <a:p>
            <a:r>
              <a:rPr lang="fi-FI" sz="1400" b="1" i="1"/>
              <a:t>”Oppivat koneet ja tekoäly	</a:t>
            </a:r>
            <a:r>
              <a:rPr lang="fi-FI" sz="1400" i="1"/>
              <a:t>                  Oppivat koneet (Machine Learning) ja tekoäly (Artificial Intelligence) ovat kehittyneet hyppäyksin muutaman viime vuoden aikana. Ne eivät ole kaukaisaa tulevaisuutta vaan ne ovat käytettävissä 1-2 vuoden kuluessa. Tämän kyselyn asiat vanhenevat kuin hyla-maito jääkaapissa. Olen pahoillani.”</a:t>
            </a:r>
          </a:p>
          <a:p>
            <a:r>
              <a:rPr lang="fi-FI" sz="1400" b="1" i="1"/>
              <a:t>”Muutos</a:t>
            </a:r>
            <a:r>
              <a:rPr lang="fi-FI" sz="1400" i="1"/>
              <a:t>	               Muutoksen vauhti vain kiihtyy eikä hedelmiä nykyään enää poimita. Esim. KEHA keskus on tehnyt monessa suhteessa loistavaa työtä, mutta nyt ollaan murskaamassa nekin hedelmät seuraavan muutoksen jaloissa. Miksei kukaan mieti, mitä tämä maksaa ja kuinka turhauttavaa tämä on.</a:t>
            </a:r>
          </a:p>
          <a:p>
            <a:r>
              <a:rPr lang="fi-FI" sz="1400" i="1"/>
              <a:t>”</a:t>
            </a:r>
            <a:r>
              <a:rPr lang="fi-FI" sz="1400" b="1" i="1"/>
              <a:t>Avoimuus ja läpinäkyvyys palkka-asioissa olisi tätä päivää!</a:t>
            </a:r>
            <a:r>
              <a:rPr lang="fi-FI" sz="1400" i="1"/>
              <a:t>	            Vähemmän ohjattuja keskusteluja. Työilmapiiri tulisi luoda sellaiseksi, että alainen voisi aina ottaa yhteyttä tärkeiksi katsomissaan asioissa esimieheen eli osastoilla tulisi olla yhteinen esimies-sähköpostiosoite, johon alaiset voisivat kirjoittaa ja jonka esimies kävisi päivittäin tsekkaamassa. Samassa yhteydessä voisi ottaa tavaksi, että palkankorotuksia voisi nimettömänä ehdottaa sekä itselle, että ansioituneelle työkaverille!</a:t>
            </a:r>
          </a:p>
          <a:p>
            <a:r>
              <a:rPr lang="fi-FI" sz="1400" b="1" i="1"/>
              <a:t>”Organisaatiokulttuurin merkitys</a:t>
            </a:r>
            <a:r>
              <a:rPr lang="fi-FI" sz="1400" i="1"/>
              <a:t>	        Terve organisaatiokulttuuri huomio nämä työ 2.0 tulokset. Kuka seuraa, että ne siirtyvät eri virastoihin ja kuka reagoi, jos niin ei tapahdu.”</a:t>
            </a:r>
          </a:p>
          <a:p>
            <a:r>
              <a:rPr lang="fi-FI" sz="1400" i="1"/>
              <a:t>”</a:t>
            </a:r>
            <a:r>
              <a:rPr lang="fi-FI" sz="1400" b="1" i="1"/>
              <a:t>Ei pätevin vaan sopivin</a:t>
            </a:r>
            <a:r>
              <a:rPr lang="fi-FI" sz="1400" i="1"/>
              <a:t>	               Mitä merkitystä on kehittää kun mahdollisen työpaikan saa sellainen henkilö, joka miellyttää esimiestä. Tämä sama on  pienemmässä mittakaavassa kuin valtion sopuvirat, joita mm. Sipilä juuri äsken teki."</a:t>
            </a:r>
          </a:p>
        </p:txBody>
      </p:sp>
      <p:sp>
        <p:nvSpPr>
          <p:cNvPr id="4" name="Slide Number Placeholder 3">
            <a:extLst>
              <a:ext uri="{FF2B5EF4-FFF2-40B4-BE49-F238E27FC236}">
                <a16:creationId xmlns:a16="http://schemas.microsoft.com/office/drawing/2014/main" xmlns="" id="{A62B9DA0-65C9-4AA1-B11E-6168E04EDBEC}"/>
              </a:ext>
            </a:extLst>
          </p:cNvPr>
          <p:cNvSpPr>
            <a:spLocks noGrp="1"/>
          </p:cNvSpPr>
          <p:nvPr>
            <p:ph type="sldNum" sz="quarter" idx="16"/>
          </p:nvPr>
        </p:nvSpPr>
        <p:spPr/>
        <p:txBody>
          <a:bodyPr/>
          <a:lstStyle/>
          <a:p>
            <a:fld id="{9CDC3FFB-3268-453B-B185-AB33BF655EEC}" type="slidenum">
              <a:rPr lang="fi-FI" smtClean="0"/>
              <a:t>40</a:t>
            </a:fld>
            <a:endParaRPr lang="fi-FI" dirty="0"/>
          </a:p>
        </p:txBody>
      </p:sp>
      <p:sp>
        <p:nvSpPr>
          <p:cNvPr id="5" name="Date Placeholder 4">
            <a:extLst>
              <a:ext uri="{FF2B5EF4-FFF2-40B4-BE49-F238E27FC236}">
                <a16:creationId xmlns:a16="http://schemas.microsoft.com/office/drawing/2014/main" xmlns="" id="{AC881694-435A-4659-AA95-5A6E5140189A}"/>
              </a:ext>
            </a:extLst>
          </p:cNvPr>
          <p:cNvSpPr>
            <a:spLocks noGrp="1"/>
          </p:cNvSpPr>
          <p:nvPr>
            <p:ph type="dt" sz="half" idx="14"/>
          </p:nvPr>
        </p:nvSpPr>
        <p:spPr/>
        <p:txBody>
          <a:bodyPr/>
          <a:lstStyle/>
          <a:p>
            <a:fld id="{7E7AF73A-07D4-4C36-BB4E-DA92BC2F8A57}" type="datetime1">
              <a:rPr lang="fi-FI" smtClean="0"/>
              <a:t>25.10.2017</a:t>
            </a:fld>
            <a:endParaRPr lang="fi-FI"/>
          </a:p>
        </p:txBody>
      </p:sp>
    </p:spTree>
    <p:extLst>
      <p:ext uri="{BB962C8B-B14F-4D97-AF65-F5344CB8AC3E}">
        <p14:creationId xmlns:p14="http://schemas.microsoft.com/office/powerpoint/2010/main" val="573529584"/>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fi-FI"/>
              <a:t>Palautetta prosessiin</a:t>
            </a:r>
            <a:endParaRPr lang="fi-FI" dirty="0"/>
          </a:p>
        </p:txBody>
      </p:sp>
    </p:spTree>
    <p:extLst>
      <p:ext uri="{BB962C8B-B14F-4D97-AF65-F5344CB8AC3E}">
        <p14:creationId xmlns:p14="http://schemas.microsoft.com/office/powerpoint/2010/main" val="462228272"/>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099C00A0-0C3E-46F0-920B-F36E395B5D41}"/>
              </a:ext>
            </a:extLst>
          </p:cNvPr>
          <p:cNvSpPr>
            <a:spLocks noGrp="1"/>
          </p:cNvSpPr>
          <p:nvPr>
            <p:ph type="title"/>
          </p:nvPr>
        </p:nvSpPr>
        <p:spPr/>
        <p:txBody>
          <a:bodyPr/>
          <a:lstStyle/>
          <a:p>
            <a:r>
              <a:rPr lang="fi-FI"/>
              <a:t>Palautetta prosessiin</a:t>
            </a:r>
          </a:p>
        </p:txBody>
      </p:sp>
      <p:sp>
        <p:nvSpPr>
          <p:cNvPr id="3" name="Content Placeholder 2">
            <a:extLst>
              <a:ext uri="{FF2B5EF4-FFF2-40B4-BE49-F238E27FC236}">
                <a16:creationId xmlns:a16="http://schemas.microsoft.com/office/drawing/2014/main" xmlns="" id="{5191DF72-6FBB-4A86-95F0-8D0A63A4E838}"/>
              </a:ext>
            </a:extLst>
          </p:cNvPr>
          <p:cNvSpPr>
            <a:spLocks noGrp="1"/>
          </p:cNvSpPr>
          <p:nvPr>
            <p:ph idx="1"/>
          </p:nvPr>
        </p:nvSpPr>
        <p:spPr/>
        <p:txBody>
          <a:bodyPr/>
          <a:lstStyle/>
          <a:p>
            <a:pPr marL="0" indent="0">
              <a:buNone/>
            </a:pPr>
            <a:r>
              <a:rPr lang="fi-FI"/>
              <a:t>Muita palautteita:</a:t>
            </a:r>
          </a:p>
          <a:p>
            <a:r>
              <a:rPr lang="fi-FI" sz="1400" i="1"/>
              <a:t>Hyviä kysymyksiä ja hyvä että kysytään mielipidettä	</a:t>
            </a:r>
          </a:p>
          <a:p>
            <a:r>
              <a:rPr lang="fi-FI" sz="1400" i="1"/>
              <a:t>Hienoa	  Todella hienoa jo viimeinkin tehdä kehityskeskusteluille uudistuksia. Vuosikausia niitä on käyty avian turhaan. Tuntitolkulla täytellään lomakkeita jotka eivät sitten johda mihinkään.</a:t>
            </a:r>
          </a:p>
          <a:p>
            <a:r>
              <a:rPr lang="fi-FI" sz="1400" i="1"/>
              <a:t>Valmiit väittämät eivät ole tarpeeksi selkeitä.</a:t>
            </a:r>
          </a:p>
          <a:p>
            <a:endParaRPr lang="fi-FI" sz="1400" i="1"/>
          </a:p>
        </p:txBody>
      </p:sp>
      <p:sp>
        <p:nvSpPr>
          <p:cNvPr id="4" name="Slide Number Placeholder 3">
            <a:extLst>
              <a:ext uri="{FF2B5EF4-FFF2-40B4-BE49-F238E27FC236}">
                <a16:creationId xmlns:a16="http://schemas.microsoft.com/office/drawing/2014/main" xmlns="" id="{20EF1114-5CE5-449B-8E08-1E5C0B6D716F}"/>
              </a:ext>
            </a:extLst>
          </p:cNvPr>
          <p:cNvSpPr>
            <a:spLocks noGrp="1"/>
          </p:cNvSpPr>
          <p:nvPr>
            <p:ph type="sldNum" sz="quarter" idx="16"/>
          </p:nvPr>
        </p:nvSpPr>
        <p:spPr/>
        <p:txBody>
          <a:bodyPr/>
          <a:lstStyle/>
          <a:p>
            <a:fld id="{9CDC3FFB-3268-453B-B185-AB33BF655EEC}" type="slidenum">
              <a:rPr lang="fi-FI" smtClean="0"/>
              <a:t>42</a:t>
            </a:fld>
            <a:endParaRPr lang="fi-FI" dirty="0"/>
          </a:p>
        </p:txBody>
      </p:sp>
      <p:sp>
        <p:nvSpPr>
          <p:cNvPr id="5" name="Date Placeholder 4">
            <a:extLst>
              <a:ext uri="{FF2B5EF4-FFF2-40B4-BE49-F238E27FC236}">
                <a16:creationId xmlns:a16="http://schemas.microsoft.com/office/drawing/2014/main" xmlns="" id="{6964397F-5E43-4C21-A214-16AA7B4D703E}"/>
              </a:ext>
            </a:extLst>
          </p:cNvPr>
          <p:cNvSpPr>
            <a:spLocks noGrp="1"/>
          </p:cNvSpPr>
          <p:nvPr>
            <p:ph type="dt" sz="half" idx="14"/>
          </p:nvPr>
        </p:nvSpPr>
        <p:spPr/>
        <p:txBody>
          <a:bodyPr/>
          <a:lstStyle/>
          <a:p>
            <a:fld id="{7E7AF73A-07D4-4C36-BB4E-DA92BC2F8A57}" type="datetime1">
              <a:rPr lang="fi-FI" smtClean="0"/>
              <a:t>25.10.2017</a:t>
            </a:fld>
            <a:endParaRPr lang="fi-FI"/>
          </a:p>
        </p:txBody>
      </p:sp>
    </p:spTree>
    <p:extLst>
      <p:ext uri="{BB962C8B-B14F-4D97-AF65-F5344CB8AC3E}">
        <p14:creationId xmlns:p14="http://schemas.microsoft.com/office/powerpoint/2010/main" val="2236827663"/>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fi-FI" dirty="0"/>
              <a:t>LIITTEET</a:t>
            </a:r>
          </a:p>
        </p:txBody>
      </p:sp>
    </p:spTree>
    <p:extLst>
      <p:ext uri="{BB962C8B-B14F-4D97-AF65-F5344CB8AC3E}">
        <p14:creationId xmlns:p14="http://schemas.microsoft.com/office/powerpoint/2010/main" val="3191482870"/>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410F7E20-C0D3-4DBB-AD76-9FFE8F0ECD6D}"/>
              </a:ext>
            </a:extLst>
          </p:cNvPr>
          <p:cNvSpPr>
            <a:spLocks noGrp="1"/>
          </p:cNvSpPr>
          <p:nvPr>
            <p:ph type="title"/>
          </p:nvPr>
        </p:nvSpPr>
        <p:spPr>
          <a:xfrm>
            <a:off x="415255" y="285815"/>
            <a:ext cx="6419056" cy="694913"/>
          </a:xfrm>
        </p:spPr>
        <p:txBody>
          <a:bodyPr/>
          <a:lstStyle/>
          <a:p>
            <a:r>
              <a:rPr lang="fi-FI"/>
              <a:t>Mikä voisi estää tai vaikeuttaa...</a:t>
            </a:r>
            <a:br>
              <a:rPr lang="fi-FI"/>
            </a:br>
            <a:r>
              <a:rPr lang="fi-FI"/>
              <a:t>Teemat ja avainsanat</a:t>
            </a:r>
          </a:p>
        </p:txBody>
      </p:sp>
      <p:sp>
        <p:nvSpPr>
          <p:cNvPr id="3" name="Slide Number Placeholder 2">
            <a:extLst>
              <a:ext uri="{FF2B5EF4-FFF2-40B4-BE49-F238E27FC236}">
                <a16:creationId xmlns:a16="http://schemas.microsoft.com/office/drawing/2014/main" xmlns="" id="{AB7BB061-A26F-4BAE-9493-C6BBDA2DD9D7}"/>
              </a:ext>
            </a:extLst>
          </p:cNvPr>
          <p:cNvSpPr>
            <a:spLocks noGrp="1"/>
          </p:cNvSpPr>
          <p:nvPr>
            <p:ph type="sldNum" sz="quarter" idx="16"/>
          </p:nvPr>
        </p:nvSpPr>
        <p:spPr>
          <a:xfrm>
            <a:off x="3500704" y="6482119"/>
            <a:ext cx="2133600" cy="365125"/>
          </a:xfrm>
        </p:spPr>
        <p:txBody>
          <a:bodyPr/>
          <a:lstStyle/>
          <a:p>
            <a:fld id="{9CDC3FFB-3268-453B-B185-AB33BF655EEC}" type="slidenum">
              <a:rPr lang="fi-FI" smtClean="0"/>
              <a:t>44</a:t>
            </a:fld>
            <a:endParaRPr lang="fi-FI"/>
          </a:p>
        </p:txBody>
      </p:sp>
      <p:sp>
        <p:nvSpPr>
          <p:cNvPr id="4" name="Date Placeholder 3">
            <a:extLst>
              <a:ext uri="{FF2B5EF4-FFF2-40B4-BE49-F238E27FC236}">
                <a16:creationId xmlns:a16="http://schemas.microsoft.com/office/drawing/2014/main" xmlns="" id="{76418E70-9360-4D1A-ABD7-8CC4090232C5}"/>
              </a:ext>
            </a:extLst>
          </p:cNvPr>
          <p:cNvSpPr>
            <a:spLocks noGrp="1"/>
          </p:cNvSpPr>
          <p:nvPr>
            <p:ph type="dt" sz="half" idx="14"/>
          </p:nvPr>
        </p:nvSpPr>
        <p:spPr/>
        <p:txBody>
          <a:bodyPr/>
          <a:lstStyle/>
          <a:p>
            <a:fld id="{198EBE80-3C43-4C46-B655-FD1A590E76A7}" type="datetime1">
              <a:rPr lang="fi-FI" smtClean="0"/>
              <a:t>25.10.2017</a:t>
            </a:fld>
            <a:endParaRPr lang="fi-FI"/>
          </a:p>
        </p:txBody>
      </p:sp>
      <p:pic>
        <p:nvPicPr>
          <p:cNvPr id="7" name="Picture 6">
            <a:extLst>
              <a:ext uri="{FF2B5EF4-FFF2-40B4-BE49-F238E27FC236}">
                <a16:creationId xmlns:a16="http://schemas.microsoft.com/office/drawing/2014/main" xmlns="" id="{C74B44FA-E81B-4277-8679-17F05EF473A3}"/>
              </a:ext>
            </a:extLst>
          </p:cNvPr>
          <p:cNvPicPr>
            <a:picLocks noChangeAspect="1"/>
          </p:cNvPicPr>
          <p:nvPr/>
        </p:nvPicPr>
        <p:blipFill>
          <a:blip r:embed="rId2"/>
          <a:stretch>
            <a:fillRect/>
          </a:stretch>
        </p:blipFill>
        <p:spPr>
          <a:xfrm>
            <a:off x="360040" y="1401513"/>
            <a:ext cx="8460432" cy="5187372"/>
          </a:xfrm>
          <a:prstGeom prst="rect">
            <a:avLst/>
          </a:prstGeom>
          <a:solidFill>
            <a:schemeClr val="bg1"/>
          </a:solidFill>
        </p:spPr>
      </p:pic>
    </p:spTree>
    <p:extLst>
      <p:ext uri="{BB962C8B-B14F-4D97-AF65-F5344CB8AC3E}">
        <p14:creationId xmlns:p14="http://schemas.microsoft.com/office/powerpoint/2010/main" val="2030062527"/>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3792932236"/>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3881007016"/>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2492888894"/>
      </p:ext>
    </p:extLst>
  </p:cSld>
  <p:clrMapOvr>
    <a:masterClrMapping/>
  </p:clrMapOvr>
</p:sld>
</file>

<file path=ppt/theme/theme1.xml><?xml version="1.0" encoding="utf-8"?>
<a:theme xmlns:a="http://schemas.openxmlformats.org/drawingml/2006/main" name="Powerpoint pohjat 41215">
  <a:themeElements>
    <a:clrScheme name="Fountain Park">
      <a:dk1>
        <a:srgbClr val="565656"/>
      </a:dk1>
      <a:lt1>
        <a:sysClr val="window" lastClr="FFFFFF"/>
      </a:lt1>
      <a:dk2>
        <a:srgbClr val="004070"/>
      </a:dk2>
      <a:lt2>
        <a:srgbClr val="FBF8EB"/>
      </a:lt2>
      <a:accent1>
        <a:srgbClr val="86CFE4"/>
      </a:accent1>
      <a:accent2>
        <a:srgbClr val="E73059"/>
      </a:accent2>
      <a:accent3>
        <a:srgbClr val="A3C95E"/>
      </a:accent3>
      <a:accent4>
        <a:srgbClr val="A84D98"/>
      </a:accent4>
      <a:accent5>
        <a:srgbClr val="B0DDED"/>
      </a:accent5>
      <a:accent6>
        <a:srgbClr val="C1DA93"/>
      </a:accent6>
      <a:hlink>
        <a:srgbClr val="86CFE4"/>
      </a:hlink>
      <a:folHlink>
        <a:srgbClr val="A84D98"/>
      </a:folHlink>
    </a:clrScheme>
    <a:fontScheme name="Kierros">
      <a:majorFont>
        <a:latin typeface="Trebuchet MS"/>
        <a:ea typeface=""/>
        <a:cs typeface=""/>
        <a:font script="Jpan" typeface="ＭＳ ゴシック"/>
        <a:font script="Hans" typeface="宋体"/>
        <a:font script="Hant" typeface="新細明體"/>
      </a:majorFont>
      <a:minorFont>
        <a:latin typeface="Trebuchet MS"/>
        <a:ea typeface=""/>
        <a:cs typeface=""/>
        <a:font script="Jpan" typeface="ＭＳ ゴシック"/>
        <a:font script="Hans" typeface="宋体"/>
        <a:font script="Hant" typeface="新細明體"/>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xmlns="" name="Finavia summary v0.1" id="{F3CA8277-4B39-4DF7-890A-8A13A9C37843}" vid="{E56CD869-2AF8-4871-B4CF-3E6D3BC3B1A8}"/>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Asiakirja" ma:contentTypeID="0x0101004C89CFA2DC36E646A47688B7D6C00269" ma:contentTypeVersion="" ma:contentTypeDescription="Luo uusi asiakirja." ma:contentTypeScope="" ma:versionID="2457b43c4e88ac1d03b46e2e626e82de">
  <xsd:schema xmlns:xsd="http://www.w3.org/2001/XMLSchema" xmlns:xs="http://www.w3.org/2001/XMLSchema" xmlns:p="http://schemas.microsoft.com/office/2006/metadata/properties" xmlns:ns2="bbf2bfb3-0f63-4eeb-820c-55c1031797b3" xmlns:ns3="5c47d377-1995-4e5f-a618-fd25f7203d85" targetNamespace="http://schemas.microsoft.com/office/2006/metadata/properties" ma:root="true" ma:fieldsID="f0df3a8c82fb36f18c2e3ff59a05ec73" ns2:_="" ns3:_="">
    <xsd:import namespace="bbf2bfb3-0f63-4eeb-820c-55c1031797b3"/>
    <xsd:import namespace="5c47d377-1995-4e5f-a618-fd25f7203d85"/>
    <xsd:element name="properties">
      <xsd:complexType>
        <xsd:sequence>
          <xsd:element name="documentManagement">
            <xsd:complexType>
              <xsd:all>
                <xsd:element ref="ns2:TaxKeywordTaxHTField" minOccurs="0"/>
                <xsd:element ref="ns2:TaxCatchAll" minOccurs="0"/>
                <xsd:element ref="ns3:SharedWithUsers" minOccurs="0"/>
                <xsd:element ref="ns3:SharedWithDetail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bbf2bfb3-0f63-4eeb-820c-55c1031797b3" elementFormDefault="qualified">
    <xsd:import namespace="http://schemas.microsoft.com/office/2006/documentManagement/types"/>
    <xsd:import namespace="http://schemas.microsoft.com/office/infopath/2007/PartnerControls"/>
    <xsd:element name="TaxKeywordTaxHTField" ma:index="9" nillable="true" ma:taxonomy="true" ma:internalName="TaxKeywordTaxHTField" ma:taxonomyFieldName="TaxKeyword" ma:displayName="Yrityksen avainsanat" ma:fieldId="{23f27201-bee3-471e-b2e7-b64fd8b7ca38}" ma:taxonomyMulti="true" ma:sspId="ce29c465-7d24-4312-9278-3ea529b98bdb" ma:termSetId="00000000-0000-0000-0000-000000000000" ma:anchorId="00000000-0000-0000-0000-000000000000" ma:open="true" ma:isKeyword="true">
      <xsd:complexType>
        <xsd:sequence>
          <xsd:element ref="pc:Terms" minOccurs="0" maxOccurs="1"/>
        </xsd:sequence>
      </xsd:complexType>
    </xsd:element>
    <xsd:element name="TaxCatchAll" ma:index="10" nillable="true" ma:displayName="Taxonomy Catch All Column" ma:hidden="true" ma:list="{9958f642-a1b4-41e1-acc1-33ac3ffef504}" ma:internalName="TaxCatchAll" ma:showField="CatchAllData" ma:web="bbf2bfb3-0f63-4eeb-820c-55c1031797b3">
      <xsd:complexType>
        <xsd:complexContent>
          <xsd:extension base="dms:MultiChoiceLookup">
            <xsd:sequence>
              <xsd:element name="Value" type="dms:Lookup" maxOccurs="unbounded" minOccurs="0" nillable="true"/>
            </xsd:sequence>
          </xsd:extension>
        </xsd:complexContent>
      </xsd:complexType>
    </xsd:element>
  </xsd:schema>
  <xsd:schema xmlns:xsd="http://www.w3.org/2001/XMLSchema" xmlns:xs="http://www.w3.org/2001/XMLSchema" xmlns:dms="http://schemas.microsoft.com/office/2006/documentManagement/types" xmlns:pc="http://schemas.microsoft.com/office/infopath/2007/PartnerControls" targetNamespace="5c47d377-1995-4e5f-a618-fd25f7203d85" elementFormDefault="qualified">
    <xsd:import namespace="http://schemas.microsoft.com/office/2006/documentManagement/types"/>
    <xsd:import namespace="http://schemas.microsoft.com/office/infopath/2007/PartnerControls"/>
    <xsd:element name="SharedWithUsers" ma:index="11" nillable="true" ma:displayName="Jaettu" ma:description=""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2" nillable="true" ma:displayName="Jakamisen tiedot" ma:description=""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Sisältölaji"/>
        <xsd:element ref="dc:title" minOccurs="0" maxOccurs="1" ma:index="4" ma:displayName="Otsikko"/>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TaxKeywordTaxHTField xmlns="bbf2bfb3-0f63-4eeb-820c-55c1031797b3">
      <Terms xmlns="http://schemas.microsoft.com/office/infopath/2007/PartnerControls"/>
    </TaxKeywordTaxHTField>
    <TaxCatchAll xmlns="bbf2bfb3-0f63-4eeb-820c-55c1031797b3"/>
  </documentManagement>
</p:properties>
</file>

<file path=customXml/itemProps1.xml><?xml version="1.0" encoding="utf-8"?>
<ds:datastoreItem xmlns:ds="http://schemas.openxmlformats.org/officeDocument/2006/customXml" ds:itemID="{5D504E29-A83D-41D7-8C53-107A5588AA09}">
  <ds:schemaRefs>
    <ds:schemaRef ds:uri="http://schemas.microsoft.com/sharepoint/v3/contenttype/forms"/>
  </ds:schemaRefs>
</ds:datastoreItem>
</file>

<file path=customXml/itemProps2.xml><?xml version="1.0" encoding="utf-8"?>
<ds:datastoreItem xmlns:ds="http://schemas.openxmlformats.org/officeDocument/2006/customXml" ds:itemID="{6C1DDCCF-18E4-482A-8766-136A81FAB997}">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bbf2bfb3-0f63-4eeb-820c-55c1031797b3"/>
    <ds:schemaRef ds:uri="5c47d377-1995-4e5f-a618-fd25f7203d85"/>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9F252B3D-0C54-47FD-A90B-0E434DFB5428}">
  <ds:schemaRefs>
    <ds:schemaRef ds:uri="bbf2bfb3-0f63-4eeb-820c-55c1031797b3"/>
    <ds:schemaRef ds:uri="http://schemas.microsoft.com/office/2006/metadata/properties"/>
    <ds:schemaRef ds:uri="http://www.w3.org/XML/1998/namespace"/>
    <ds:schemaRef ds:uri="http://schemas.microsoft.com/office/infopath/2007/PartnerControls"/>
    <ds:schemaRef ds:uri="http://schemas.microsoft.com/office/2006/documentManagement/types"/>
    <ds:schemaRef ds:uri="http://purl.org/dc/elements/1.1/"/>
    <ds:schemaRef ds:uri="http://purl.org/dc/terms/"/>
    <ds:schemaRef ds:uri="http://schemas.openxmlformats.org/package/2006/metadata/core-properties"/>
    <ds:schemaRef ds:uri="5c47d377-1995-4e5f-a618-fd25f7203d85"/>
    <ds:schemaRef ds:uri="http://purl.org/dc/dcmitype/"/>
  </ds:schemaRefs>
</ds:datastoreItem>
</file>

<file path=docProps/app.xml><?xml version="1.0" encoding="utf-8"?>
<Properties xmlns="http://schemas.openxmlformats.org/officeDocument/2006/extended-properties" xmlns:vt="http://schemas.openxmlformats.org/officeDocument/2006/docPropsVTypes">
  <Template>FP_Suo_raportti_2017</Template>
  <TotalTime>2165</TotalTime>
  <Words>1795</Words>
  <Application>Microsoft Office PowerPoint</Application>
  <PresentationFormat>Näytössä katseltava diaesitys (4:3)</PresentationFormat>
  <Paragraphs>353</Paragraphs>
  <Slides>47</Slides>
  <Notes>1</Notes>
  <HiddenSlides>0</HiddenSlides>
  <MMClips>0</MMClips>
  <ScaleCrop>false</ScaleCrop>
  <HeadingPairs>
    <vt:vector size="4" baseType="variant">
      <vt:variant>
        <vt:lpstr>Teema</vt:lpstr>
      </vt:variant>
      <vt:variant>
        <vt:i4>1</vt:i4>
      </vt:variant>
      <vt:variant>
        <vt:lpstr>Dian otsikot</vt:lpstr>
      </vt:variant>
      <vt:variant>
        <vt:i4>47</vt:i4>
      </vt:variant>
    </vt:vector>
  </HeadingPairs>
  <TitlesOfParts>
    <vt:vector size="48" baseType="lpstr">
      <vt:lpstr>Powerpoint pohjat 41215</vt:lpstr>
      <vt:lpstr>Työ2.0 verkkoaivoriihi  Tulosyhteenveto</vt:lpstr>
      <vt:lpstr>Sisältö</vt:lpstr>
      <vt:lpstr>Tavoite ja osallistuminen</vt:lpstr>
      <vt:lpstr>Osallistuminen</vt:lpstr>
      <vt:lpstr>Osallistuminen käytännössä</vt:lpstr>
      <vt:lpstr>Yhteenveto tuloksista</vt:lpstr>
      <vt:lpstr>Päätulokset </vt:lpstr>
      <vt:lpstr>Päätulokset, jatkuu...</vt:lpstr>
      <vt:lpstr>Havaintoja ja johtopäätöksiä</vt:lpstr>
      <vt:lpstr>Tuloksista viestiminen ja jatkohyödyntäminen</vt:lpstr>
      <vt:lpstr>Tulokset yksityiskohtaisemmin</vt:lpstr>
      <vt:lpstr>Kuinka trendit muuttavat työtä ja työn tekoa?</vt:lpstr>
      <vt:lpstr>Mitkä asiat tulevat muuttamaan työtä ja työn tekemisen tapoja ( n=1060)</vt:lpstr>
      <vt:lpstr>Mitkä asiat tulevat muuttamaan työtä ja työn tekemisen tapoja ( n=1060)</vt:lpstr>
      <vt:lpstr>Mitkä asiat tulevat muuttamaan työtä ja työn tekemisen tapoja / vertailu</vt:lpstr>
      <vt:lpstr>Miten työ 2.0 edellytykset näkyvät työssä nyt ja 3-5 vuoden päästä?</vt:lpstr>
      <vt:lpstr>Miten työ 2.0 edellytykset näkyvät työssä nyt ja 3-5 vuoden päästä (n=1045)</vt:lpstr>
      <vt:lpstr>Miten työ 2.0 edellytykset näkyvät työssä nyt ja 3-5 vuoden päästä</vt:lpstr>
      <vt:lpstr>Mikä voisi estää tai vaikeuttaa työn tekemisen siirtymistä ”uudelle tasolle” (n=514)</vt:lpstr>
      <vt:lpstr>Mitä mitataan ja arvioidaan?</vt:lpstr>
      <vt:lpstr>Mitä mitataan ja arvioidaan  Nyt vs. mihin tarvitaan lisää osaamista</vt:lpstr>
      <vt:lpstr>Mitä muuta mittaamisessa /  arvioinnissa tulisi painottaa jatkossa (n=310)</vt:lpstr>
      <vt:lpstr>Mikä tukee onnistumista työssä, uudistumista, tavoitteisiin pääsemistä ja työhyvinvointia?</vt:lpstr>
      <vt:lpstr>Työssä onnistumista, uudistumista,  tavoitteisiin pääsemistä ja työhyvinvointia tukevat asiat (asteikko: kunnossa / parantamisen varaa / kaukana tavoitteesta)</vt:lpstr>
      <vt:lpstr>Työssä onnistumista, uudistumista, tavoit- teisiin pääsemistä ja työhyvinvointia tukevat asiat eri osallistujaryhmissä (asteikko: kunnossa / parantamisen varaa / kaukana tavoitteesta)</vt:lpstr>
      <vt:lpstr>Kehityskeskustelut  Kehityskeskustelussa asetetaan tavoitteet sekä tekemiselle että kehittymiselle. Mieti asioita oman työsi ja tilanteesi kautta ja ota kantaa niiden tärkeyteen.</vt:lpstr>
      <vt:lpstr>Kehityskeskusteluasioiden tärkeys työssä onnistumisen kannalta (n=895)</vt:lpstr>
      <vt:lpstr>Kehityskeskusteluasioiden tärkeys työssä onnistumisen kannalta (n=895)</vt:lpstr>
      <vt:lpstr>Kehityskeskusteluasioiden tärkeys  työssä onnistumisen kannalta eri ryhmissä</vt:lpstr>
      <vt:lpstr>Kuinka työn arvioinnista / mittaamisesta ja kehitys-keskusteluista saataisiin enemmän hyötyä irti? (n=620)</vt:lpstr>
      <vt:lpstr>Mieti edelleen työn arviointia, mittaamista ja kehitys-keskusteluja. Mistä tulisi luopua tai mitä lopettaa? (n=558)</vt:lpstr>
      <vt:lpstr>Mitä nimeä tulos-, tavoite- ja kehittymis-keskusteluista tulisi jatkossa käyttää? Tee oma nimiehdotus. (n=417)</vt:lpstr>
      <vt:lpstr>Puuttuiko jotain? Mitä haluaisit lisätä keskusteluun?</vt:lpstr>
      <vt:lpstr>Onko jotain, mitä haluaisit lisätä edellisten sivujen asioihin? (n=294)</vt:lpstr>
      <vt:lpstr>Onko jotain, mitä haluaisit lisätä edellisten sivujen asioihin? (n=294)</vt:lpstr>
      <vt:lpstr>Onko jotain, mitä haluaisit lisätä edellisten sivujen asioihin? (n=294)</vt:lpstr>
      <vt:lpstr>Onko jotain, mitä haluaisit lisätä edellisten sivujen asioihin? (n=294)</vt:lpstr>
      <vt:lpstr>Onko jotain, mitä haluaisit lisätä edellisten sivujen asioihin? (n=294)</vt:lpstr>
      <vt:lpstr>Onko jotain, mitä haluaisit lisätä edellisten sivujen asioihin? (n=294)</vt:lpstr>
      <vt:lpstr>Onko jotain, mitä haluaisit lisätä edellisten sivujen asioihin? (n=294)</vt:lpstr>
      <vt:lpstr>Palautetta prosessiin</vt:lpstr>
      <vt:lpstr>Palautetta prosessiin</vt:lpstr>
      <vt:lpstr>LIITTEET</vt:lpstr>
      <vt:lpstr>Mikä voisi estää tai vaikeuttaa... Teemat ja avainsanat</vt:lpstr>
      <vt:lpstr>PowerPoint-esitys</vt:lpstr>
      <vt:lpstr>PowerPoint-esitys</vt:lpstr>
      <vt:lpstr>PowerPoint-esitys</vt:lpstr>
    </vt:vector>
  </TitlesOfParts>
  <Company>Nervogrid</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Työ2.0</dc:title>
  <dc:creator>Jarkko Kuusinen</dc:creator>
  <cp:lastModifiedBy>Virpi</cp:lastModifiedBy>
  <cp:revision>111</cp:revision>
  <cp:lastPrinted>2017-10-17T14:00:17Z</cp:lastPrinted>
  <dcterms:created xsi:type="dcterms:W3CDTF">2017-10-04T12:07:45Z</dcterms:created>
  <dcterms:modified xsi:type="dcterms:W3CDTF">2017-10-25T13:46:43Z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0x0101004C89CFA2DC36E646A47688B7D6C00269</vt:lpwstr>
  </property>
  <property fmtid="{D5CDD505-2E9C-101B-9397-08002B2CF9AE}" pid="3" name="TaxKeyword">
    <vt:lpwstr/>
  </property>
</Properties>
</file>